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67" r:id="rId13"/>
    <p:sldId id="266" r:id="rId14"/>
    <p:sldId id="272" r:id="rId15"/>
    <p:sldId id="271" r:id="rId16"/>
    <p:sldId id="273" r:id="rId17"/>
    <p:sldId id="274" r:id="rId18"/>
    <p:sldId id="276" r:id="rId19"/>
    <p:sldId id="290" r:id="rId20"/>
    <p:sldId id="275" r:id="rId21"/>
    <p:sldId id="286" r:id="rId22"/>
    <p:sldId id="285" r:id="rId23"/>
    <p:sldId id="280" r:id="rId24"/>
    <p:sldId id="281" r:id="rId25"/>
    <p:sldId id="288" r:id="rId26"/>
    <p:sldId id="287" r:id="rId27"/>
    <p:sldId id="291" r:id="rId28"/>
    <p:sldId id="28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9" r:id="rId42"/>
    <p:sldId id="305" r:id="rId43"/>
    <p:sldId id="310" r:id="rId44"/>
    <p:sldId id="306" r:id="rId45"/>
    <p:sldId id="307" r:id="rId46"/>
    <p:sldId id="308" r:id="rId47"/>
    <p:sldId id="303" r:id="rId48"/>
    <p:sldId id="311" r:id="rId49"/>
    <p:sldId id="312" r:id="rId50"/>
    <p:sldId id="313" r:id="rId51"/>
    <p:sldId id="316" r:id="rId52"/>
    <p:sldId id="314" r:id="rId53"/>
    <p:sldId id="315" r:id="rId54"/>
    <p:sldId id="317" r:id="rId55"/>
    <p:sldId id="319" r:id="rId56"/>
    <p:sldId id="318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912" autoAdjust="0"/>
    <p:restoredTop sz="94660"/>
  </p:normalViewPr>
  <p:slideViewPr>
    <p:cSldViewPr>
      <p:cViewPr>
        <p:scale>
          <a:sx n="75" d="100"/>
          <a:sy n="75" d="100"/>
        </p:scale>
        <p:origin x="-91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25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8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7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5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2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42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4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0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4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1C5F5-9ED1-4E50-A040-3381A859CF65}" type="datetimeFigureOut">
              <a:rPr lang="en-US" smtClean="0"/>
              <a:t>9/29/2019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8B08-C41A-48EB-8B0F-53827B1A7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2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9605"/>
              </p:ext>
            </p:extLst>
          </p:nvPr>
        </p:nvGraphicFramePr>
        <p:xfrm>
          <a:off x="441960" y="1066800"/>
          <a:ext cx="2377440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</a:tblGrid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964146"/>
              </p:ext>
            </p:extLst>
          </p:nvPr>
        </p:nvGraphicFramePr>
        <p:xfrm>
          <a:off x="3505200" y="1066800"/>
          <a:ext cx="237744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</a:tblGrid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889402"/>
              </p:ext>
            </p:extLst>
          </p:nvPr>
        </p:nvGraphicFramePr>
        <p:xfrm>
          <a:off x="3505200" y="1942206"/>
          <a:ext cx="237744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</a:tblGrid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05523"/>
              </p:ext>
            </p:extLst>
          </p:nvPr>
        </p:nvGraphicFramePr>
        <p:xfrm>
          <a:off x="3505200" y="4469226"/>
          <a:ext cx="237744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  <a:gridCol w="237744"/>
              </a:tblGrid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7319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914400" y="1066800"/>
            <a:ext cx="7971602" cy="4782065"/>
            <a:chOff x="914400" y="1066800"/>
            <a:chExt cx="7971602" cy="4782065"/>
          </a:xfrm>
        </p:grpSpPr>
        <p:sp>
          <p:nvSpPr>
            <p:cNvPr id="4" name="Rectangle 3"/>
            <p:cNvSpPr/>
            <p:nvPr/>
          </p:nvSpPr>
          <p:spPr>
            <a:xfrm>
              <a:off x="7086600" y="1066800"/>
              <a:ext cx="1752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Training Data</a:t>
              </a:r>
              <a:endParaRPr lang="en-US" sz="2000" b="1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15199" y="2610226"/>
              <a:ext cx="1447800" cy="1371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7-Point Star 5"/>
            <p:cNvSpPr/>
            <p:nvPr/>
          </p:nvSpPr>
          <p:spPr>
            <a:xfrm>
              <a:off x="7376885" y="3105526"/>
              <a:ext cx="762000" cy="685800"/>
            </a:xfrm>
            <a:prstGeom prst="star7">
              <a:avLst/>
            </a:prstGeom>
            <a:solidFill>
              <a:schemeClr val="tx2">
                <a:lumMod val="20000"/>
                <a:lumOff val="80000"/>
              </a:schemeClr>
            </a:solidFill>
            <a:ln w="174625" cap="sq">
              <a:solidFill>
                <a:schemeClr val="accent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7-Point Star 6"/>
            <p:cNvSpPr/>
            <p:nvPr/>
          </p:nvSpPr>
          <p:spPr>
            <a:xfrm>
              <a:off x="8039099" y="2686426"/>
              <a:ext cx="609600" cy="533400"/>
            </a:xfrm>
            <a:prstGeom prst="star7">
              <a:avLst/>
            </a:prstGeom>
            <a:solidFill>
              <a:schemeClr val="tx2">
                <a:lumMod val="20000"/>
                <a:lumOff val="80000"/>
              </a:schemeClr>
            </a:solidFill>
            <a:ln w="174625" cap="sq">
              <a:solidFill>
                <a:schemeClr val="accent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/>
            <p:cNvSpPr/>
            <p:nvPr/>
          </p:nvSpPr>
          <p:spPr>
            <a:xfrm>
              <a:off x="7841342" y="4572000"/>
              <a:ext cx="395514" cy="5761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91400" y="5237202"/>
              <a:ext cx="1219200" cy="5539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Model performance</a:t>
              </a:r>
              <a:endParaRPr lang="en-US" dirty="0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7792357" y="1811815"/>
              <a:ext cx="395514" cy="72221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819400" y="1447800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819400" y="2438400"/>
              <a:ext cx="609600" cy="5147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5" idx="1"/>
            </p:cNvCxnSpPr>
            <p:nvPr/>
          </p:nvCxnSpPr>
          <p:spPr>
            <a:xfrm>
              <a:off x="2819400" y="3981826"/>
              <a:ext cx="685800" cy="8531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5867400" y="4240792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867400" y="1456786"/>
              <a:ext cx="609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477000" y="1456786"/>
              <a:ext cx="0" cy="27840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477000" y="1811815"/>
              <a:ext cx="533400" cy="7984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5" idx="3"/>
            </p:cNvCxnSpPr>
            <p:nvPr/>
          </p:nvCxnSpPr>
          <p:spPr>
            <a:xfrm flipV="1">
              <a:off x="5882640" y="4325121"/>
              <a:ext cx="1646645" cy="5098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5400000">
              <a:off x="5186930" y="2762110"/>
              <a:ext cx="1970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Combined (K-1) folds</a:t>
              </a:r>
              <a:endParaRPr lang="en-US" sz="16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 rot="20474836">
              <a:off x="6270623" y="4588563"/>
              <a:ext cx="946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Test data</a:t>
              </a:r>
              <a:endParaRPr lang="en-US" sz="16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67600" y="4038600"/>
              <a:ext cx="1418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Trained Model</a:t>
              </a:r>
              <a:endParaRPr lang="en-US" sz="16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14400" y="5510311"/>
              <a:ext cx="13831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Input data Set</a:t>
              </a:r>
              <a:endParaRPr lang="en-US" sz="16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38600" y="5452646"/>
              <a:ext cx="1529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K Folds data Set</a:t>
              </a:r>
              <a:endParaRPr lang="en-US" sz="16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 rot="18257610">
              <a:off x="6366749" y="2261040"/>
              <a:ext cx="1000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Training data</a:t>
              </a:r>
              <a:endParaRPr lang="en-US" sz="1100" b="1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297599" y="6104039"/>
            <a:ext cx="552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Overall approach for k-fold cross validation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 rot="20474836">
            <a:off x="6423023" y="4740963"/>
            <a:ext cx="946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Test data</a:t>
            </a:r>
            <a:endParaRPr lang="en-US" sz="1600" b="1" dirty="0"/>
          </a:p>
        </p:txBody>
      </p: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9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D:\Professional\Department\18MCA343 - ML\ppt1\images\ten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924800" cy="390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5715000"/>
            <a:ext cx="4807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Detailed Approach for fold Selection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166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b="1" dirty="0" smtClean="0"/>
              <a:t>Bootstrap Sampling </a:t>
            </a:r>
          </a:p>
          <a:p>
            <a:pPr lvl="1"/>
            <a:r>
              <a:rPr lang="en-US" dirty="0" smtClean="0"/>
              <a:t>Popular way of identifying training and test data from input data set</a:t>
            </a:r>
          </a:p>
          <a:p>
            <a:pPr lvl="1"/>
            <a:r>
              <a:rPr lang="en-US" dirty="0" smtClean="0"/>
              <a:t>Randomly picks up instances from the data set – probability of the same data being picked repeated times</a:t>
            </a:r>
          </a:p>
          <a:p>
            <a:pPr lvl="1"/>
            <a:r>
              <a:rPr lang="en-US" b="1" dirty="0" smtClean="0"/>
              <a:t>Simple Random Sampling with Replacement</a:t>
            </a:r>
          </a:p>
          <a:p>
            <a:pPr lvl="2"/>
            <a:r>
              <a:rPr lang="en-US" b="1" dirty="0" smtClean="0"/>
              <a:t>Sampling theory for drawing samples</a:t>
            </a:r>
          </a:p>
          <a:p>
            <a:pPr lvl="2"/>
            <a:r>
              <a:rPr lang="en-US" b="1" dirty="0" smtClean="0"/>
              <a:t>Useful when input data set is small in size 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02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2052" name="Picture 4" descr="D:\Professional\Department\18MCA343 - ML\ppt1\images\IMG_20190921_17595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643" b="3655"/>
          <a:stretch/>
        </p:blipFill>
        <p:spPr bwMode="auto">
          <a:xfrm rot="16200000">
            <a:off x="1824990" y="-605790"/>
            <a:ext cx="5646419" cy="868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3074" name="Picture 2" descr="D:\Professional\Department\18MCA343 - ML\ppt1\images\bootst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33462"/>
            <a:ext cx="6629400" cy="547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0" y="6128759"/>
            <a:ext cx="2789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Example - Bootstrapping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41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Professional\Department\18MCA343 - ML\ppt1\images\bootstra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652588"/>
            <a:ext cx="78295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6128759"/>
            <a:ext cx="2789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Example - Bootstrapping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7413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Vs. Eager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Eager learning follows general principals of ML</a:t>
            </a:r>
          </a:p>
          <a:p>
            <a:pPr lvl="1"/>
            <a:r>
              <a:rPr lang="en-US" dirty="0" smtClean="0"/>
              <a:t>Tries to construct generalized, input depended target function during model training phase</a:t>
            </a:r>
          </a:p>
          <a:p>
            <a:pPr lvl="2"/>
            <a:r>
              <a:rPr lang="en-US" dirty="0" smtClean="0"/>
              <a:t>Typical steps – abstraction and generalization – trained model</a:t>
            </a:r>
          </a:p>
          <a:p>
            <a:pPr lvl="2"/>
            <a:r>
              <a:rPr lang="en-US" dirty="0" smtClean="0"/>
              <a:t>When test data comes in – mode is ready – doesn’t refer back to training data</a:t>
            </a:r>
          </a:p>
          <a:p>
            <a:pPr lvl="2"/>
            <a:r>
              <a:rPr lang="en-US" dirty="0" smtClean="0"/>
              <a:t>Takes more time in learning phase than lazy learners</a:t>
            </a:r>
          </a:p>
          <a:p>
            <a:r>
              <a:rPr lang="en-US" dirty="0" smtClean="0"/>
              <a:t>Lazy learning – skips abstraction and generalization process, doesn’t learn anything</a:t>
            </a:r>
          </a:p>
          <a:p>
            <a:pPr lvl="1"/>
            <a:r>
              <a:rPr lang="en-US" dirty="0" smtClean="0"/>
              <a:t>Uses training data in exact, uses the knowledge to classify the unlabeled test data</a:t>
            </a:r>
          </a:p>
          <a:p>
            <a:pPr lvl="1"/>
            <a:r>
              <a:rPr lang="en-US" dirty="0" smtClean="0"/>
              <a:t>Known as instance learning – depends on training data instance</a:t>
            </a:r>
          </a:p>
          <a:p>
            <a:pPr lvl="1"/>
            <a:r>
              <a:rPr lang="en-US" dirty="0" smtClean="0"/>
              <a:t>Most popular is k-nearest neighbor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MODEL REPRESENTATION &amp; INTERPRETABILITY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Fitness of a target function approximated by learning algorithm determines how correctly – able to classify data set never seen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500" b="1" i="1" dirty="0" smtClean="0"/>
              <a:t>Underfitting</a:t>
            </a:r>
          </a:p>
          <a:p>
            <a:pPr lvl="1"/>
            <a:r>
              <a:rPr lang="en-US" dirty="0" smtClean="0"/>
              <a:t>Target function kept too simple – may not capture the essential nuances &amp; represent underlying data</a:t>
            </a:r>
          </a:p>
          <a:p>
            <a:pPr lvl="1"/>
            <a:r>
              <a:rPr lang="en-US" dirty="0" smtClean="0"/>
              <a:t>May occur when trying to represent non-linear data with a linear model</a:t>
            </a:r>
          </a:p>
          <a:p>
            <a:pPr lvl="1"/>
            <a:r>
              <a:rPr lang="en-US" dirty="0" smtClean="0"/>
              <a:t>May happen due to unavailability of training data</a:t>
            </a:r>
          </a:p>
          <a:p>
            <a:pPr lvl="1"/>
            <a:r>
              <a:rPr lang="en-US" dirty="0" smtClean="0"/>
              <a:t>Results in poor performance and poor generalization to test data</a:t>
            </a:r>
          </a:p>
          <a:p>
            <a:pPr lvl="1"/>
            <a:r>
              <a:rPr lang="en-US" dirty="0" smtClean="0"/>
              <a:t>Avoided by</a:t>
            </a:r>
          </a:p>
          <a:p>
            <a:pPr lvl="2"/>
            <a:r>
              <a:rPr lang="en-US" dirty="0" smtClean="0"/>
              <a:t>Using more training data set</a:t>
            </a:r>
          </a:p>
          <a:p>
            <a:pPr lvl="2"/>
            <a:r>
              <a:rPr lang="en-US" dirty="0" smtClean="0"/>
              <a:t>Reducing feature by effective feature selection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064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53340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en-US" sz="3500" b="1" i="1" dirty="0" smtClean="0"/>
              <a:t>Over-fitting</a:t>
            </a:r>
            <a:endParaRPr lang="en-US" b="1" i="1" dirty="0" smtClean="0"/>
          </a:p>
          <a:p>
            <a:pPr lvl="1"/>
            <a:r>
              <a:rPr lang="en-US" dirty="0" smtClean="0"/>
              <a:t>Model emulates the training data too closely</a:t>
            </a:r>
          </a:p>
          <a:p>
            <a:pPr lvl="1"/>
            <a:r>
              <a:rPr lang="en-US" dirty="0" smtClean="0"/>
              <a:t>Specific deviations in training data – noise or outliers, gets embedded in the model</a:t>
            </a:r>
          </a:p>
          <a:p>
            <a:pPr lvl="1"/>
            <a:r>
              <a:rPr lang="en-US" dirty="0" smtClean="0"/>
              <a:t>Adversely impacts the performance of the model</a:t>
            </a:r>
          </a:p>
          <a:p>
            <a:pPr lvl="1"/>
            <a:r>
              <a:rPr lang="en-US" dirty="0" smtClean="0"/>
              <a:t>Occurs – as a result of trying to fit excessively complex model to closely match training data</a:t>
            </a:r>
          </a:p>
          <a:p>
            <a:pPr lvl="1"/>
            <a:r>
              <a:rPr lang="en-US" dirty="0" smtClean="0"/>
              <a:t>Results in good performance with training data set, </a:t>
            </a:r>
            <a:r>
              <a:rPr lang="en-US" b="1" i="1" dirty="0" smtClean="0"/>
              <a:t>but and poor generalization and poor performance to test data</a:t>
            </a:r>
          </a:p>
          <a:p>
            <a:pPr lvl="1"/>
            <a:r>
              <a:rPr lang="en-US" dirty="0" smtClean="0"/>
              <a:t>Avoided by</a:t>
            </a:r>
          </a:p>
          <a:p>
            <a:pPr lvl="2"/>
            <a:r>
              <a:rPr lang="en-US" dirty="0" smtClean="0"/>
              <a:t>Using re-sampling techniques like k-fold cross validation</a:t>
            </a:r>
          </a:p>
          <a:p>
            <a:pPr lvl="2"/>
            <a:r>
              <a:rPr lang="en-US" dirty="0" smtClean="0"/>
              <a:t>Hold back of a validation data set</a:t>
            </a:r>
          </a:p>
          <a:p>
            <a:pPr lvl="2"/>
            <a:r>
              <a:rPr lang="en-US" dirty="0" smtClean="0"/>
              <a:t>Remove nodes – having little/no predictive power for the ML problem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56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:\Professional\Department\18MCA343 - ML\ppt1\images\overfitunderfi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7185"/>
            <a:ext cx="5943600" cy="232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:\Professional\Department\18MCA343 - ML\ppt1\images\underoverfit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71800"/>
            <a:ext cx="5943600" cy="2064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7696200" y="152519"/>
            <a:ext cx="1200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Cont..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533400" y="5036185"/>
            <a:ext cx="8014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Examples of under fit , Balanced / Good/ Robust / Appropriate fit, over fit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63134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SELECTING A 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 – representation – summarized / structured – meaningful insight – </a:t>
            </a:r>
            <a:r>
              <a:rPr lang="en-US" b="1" i="1" dirty="0" smtClean="0"/>
              <a:t>MODEL</a:t>
            </a:r>
          </a:p>
          <a:p>
            <a:r>
              <a:rPr lang="en-US" dirty="0" smtClean="0"/>
              <a:t>Decision regarding model selection – learning task – problem to be solved &amp; type of data</a:t>
            </a:r>
          </a:p>
          <a:p>
            <a:pPr lvl="1"/>
            <a:r>
              <a:rPr lang="en-US" dirty="0" smtClean="0"/>
              <a:t>Prediction – target field numeric and continues – regression model is assigned</a:t>
            </a:r>
          </a:p>
          <a:p>
            <a:r>
              <a:rPr lang="en-US" dirty="0" smtClean="0"/>
              <a:t>Process of assigning a model, fitting a specific model to a data set – Model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1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382000" cy="5867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lphaUcPeriod" startAt="3"/>
            </a:pPr>
            <a:r>
              <a:rPr lang="en-US" sz="3800" b="1" i="1" dirty="0" smtClean="0"/>
              <a:t>Bias – Variance Trade off</a:t>
            </a:r>
          </a:p>
          <a:p>
            <a:pPr lvl="1"/>
            <a:r>
              <a:rPr lang="en-US" dirty="0" smtClean="0"/>
              <a:t>The error in learning can be of two types </a:t>
            </a:r>
          </a:p>
          <a:p>
            <a:r>
              <a:rPr lang="en-US" b="1" i="1" dirty="0" smtClean="0"/>
              <a:t>Errors due to ‘Bias’</a:t>
            </a:r>
          </a:p>
          <a:p>
            <a:pPr lvl="1"/>
            <a:r>
              <a:rPr lang="en-US" dirty="0" smtClean="0"/>
              <a:t>Arise from simplifying assumptions made by model – less complex / easier to learn</a:t>
            </a:r>
          </a:p>
          <a:p>
            <a:pPr lvl="1"/>
            <a:r>
              <a:rPr lang="en-US" dirty="0" smtClean="0"/>
              <a:t>Due to </a:t>
            </a:r>
            <a:r>
              <a:rPr lang="en-US" dirty="0" err="1" smtClean="0"/>
              <a:t>underfitting</a:t>
            </a:r>
            <a:r>
              <a:rPr lang="en-US" dirty="0" smtClean="0"/>
              <a:t> – high bias </a:t>
            </a:r>
          </a:p>
          <a:p>
            <a:pPr lvl="1"/>
            <a:r>
              <a:rPr lang="en-US" dirty="0" smtClean="0"/>
              <a:t>Parametric models – having high bias make easier to understand/interpret and faster to learn – results in errors</a:t>
            </a:r>
          </a:p>
          <a:p>
            <a:pPr lvl="1"/>
            <a:r>
              <a:rPr lang="en-US" dirty="0"/>
              <a:t>[best zero bias – not feasible</a:t>
            </a:r>
            <a:r>
              <a:rPr lang="en-US" dirty="0" smtClean="0"/>
              <a:t>]</a:t>
            </a:r>
          </a:p>
          <a:p>
            <a:r>
              <a:rPr lang="en-US" b="1" i="1" dirty="0" smtClean="0"/>
              <a:t>Errors due to ‘Variance’</a:t>
            </a:r>
          </a:p>
          <a:p>
            <a:pPr lvl="1"/>
            <a:r>
              <a:rPr lang="en-US" dirty="0" smtClean="0"/>
              <a:t>Occur from difference in training data sets used to train</a:t>
            </a:r>
          </a:p>
          <a:p>
            <a:pPr lvl="1"/>
            <a:r>
              <a:rPr lang="en-US" dirty="0" smtClean="0"/>
              <a:t>Ideally – difference in datasets should not be significant and different sets should not be too different</a:t>
            </a:r>
          </a:p>
          <a:p>
            <a:pPr lvl="1"/>
            <a:r>
              <a:rPr lang="en-US" dirty="0" smtClean="0"/>
              <a:t>Due to over fitting</a:t>
            </a:r>
          </a:p>
          <a:p>
            <a:pPr lvl="2"/>
            <a:r>
              <a:rPr lang="en-US" dirty="0" smtClean="0"/>
              <a:t>Even a small difference in training data gets magnified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3" name="Picture 5" descr="D:\Professional\Department\18MCA343 - ML\ppt1\images\1_xwtSpR_zg7j7zusa4IDHN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6781800" cy="624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43000" y="990600"/>
            <a:ext cx="6858000" cy="5295900"/>
            <a:chOff x="1143000" y="990600"/>
            <a:chExt cx="6858000" cy="5295900"/>
          </a:xfrm>
        </p:grpSpPr>
        <p:pic>
          <p:nvPicPr>
            <p:cNvPr id="7172" name="Picture 4" descr="D:\Professional\Department\18MCA343 - ML\ppt1\images\1_Y-yJiR0FzMgchPA-Fm5c1Q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1143000"/>
              <a:ext cx="6858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1752600" y="990600"/>
              <a:ext cx="0" cy="457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52600" y="5562600"/>
              <a:ext cx="6248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057400" y="3581400"/>
              <a:ext cx="51054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48200" y="1600200"/>
              <a:ext cx="0" cy="37338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000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EVALUATING PERFORMANCE OF A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105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500" b="1" i="1" dirty="0" smtClean="0"/>
              <a:t>Supervised learning - Classification</a:t>
            </a:r>
          </a:p>
          <a:p>
            <a:pPr lvl="1"/>
            <a:r>
              <a:rPr lang="en-US" dirty="0" smtClean="0"/>
              <a:t>To evaluate the performance of model – number of correct classifications / predictions – to be recorded</a:t>
            </a:r>
          </a:p>
          <a:p>
            <a:pPr lvl="1"/>
            <a:r>
              <a:rPr lang="en-US" dirty="0" smtClean="0"/>
              <a:t>Classification is correct – it has been predicted by the model the right value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– predicting cricket match win / loss ; if model predicts win and match won then classification is correct</a:t>
            </a:r>
          </a:p>
          <a:p>
            <a:pPr lvl="1"/>
            <a:r>
              <a:rPr lang="en-US" dirty="0"/>
              <a:t>accuracy of the model is </a:t>
            </a:r>
            <a:r>
              <a:rPr lang="en-US" dirty="0" smtClean="0"/>
              <a:t>calculated - Based on number of correct and incorrect –</a:t>
            </a:r>
          </a:p>
          <a:p>
            <a:pPr lvl="2"/>
            <a:r>
              <a:rPr lang="en-US" dirty="0" smtClean="0"/>
              <a:t>Out of 100 , 99 times correct  - 99% correct </a:t>
            </a:r>
          </a:p>
          <a:p>
            <a:pPr lvl="3"/>
            <a:r>
              <a:rPr lang="en-US" dirty="0" smtClean="0"/>
              <a:t>Might be ok if cricket match ; but not for critical illness problems</a:t>
            </a:r>
          </a:p>
          <a:p>
            <a:pPr lvl="1"/>
            <a:r>
              <a:rPr lang="en-US" dirty="0" smtClean="0"/>
              <a:t>Look out for other measures – sensitivity, specificity, precision </a:t>
            </a:r>
            <a:r>
              <a:rPr lang="en-US" dirty="0" err="1" smtClean="0"/>
              <a:t>etc</a:t>
            </a:r>
            <a:r>
              <a:rPr lang="en-US" dirty="0" smtClean="0"/>
              <a:t> – currently accuracy next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8382000" cy="5943600"/>
          </a:xfrm>
        </p:spPr>
        <p:txBody>
          <a:bodyPr>
            <a:normAutofit/>
          </a:bodyPr>
          <a:lstStyle/>
          <a:p>
            <a:r>
              <a:rPr lang="en-US" sz="3500" b="1" i="1" dirty="0" smtClean="0"/>
              <a:t>With cricket example </a:t>
            </a:r>
          </a:p>
          <a:p>
            <a:pPr marL="0" indent="0">
              <a:buNone/>
            </a:pPr>
            <a:r>
              <a:rPr lang="en-US" sz="3500" b="1" i="1" dirty="0" smtClean="0"/>
              <a:t> WIN IS CLASS OF INTEREST - then</a:t>
            </a:r>
          </a:p>
          <a:p>
            <a:pPr lvl="1"/>
            <a:r>
              <a:rPr lang="en-US" sz="3100" b="1" i="1" dirty="0" smtClean="0"/>
              <a:t>Model predicted win and team won </a:t>
            </a:r>
          </a:p>
          <a:p>
            <a:pPr lvl="2"/>
            <a:r>
              <a:rPr lang="en-US" sz="2700" b="1" i="1" dirty="0" smtClean="0"/>
              <a:t>TRUE POSITIVE – </a:t>
            </a:r>
            <a:r>
              <a:rPr lang="en-US" sz="2700" b="1" i="1" dirty="0" smtClean="0">
                <a:solidFill>
                  <a:srgbClr val="FF0000"/>
                </a:solidFill>
              </a:rPr>
              <a:t>TP</a:t>
            </a:r>
            <a:r>
              <a:rPr lang="en-US" sz="2700" b="1" i="1" dirty="0" smtClean="0"/>
              <a:t> CASES</a:t>
            </a:r>
            <a:endParaRPr lang="en-US" sz="2700" b="1" i="1" dirty="0"/>
          </a:p>
          <a:p>
            <a:pPr lvl="1"/>
            <a:r>
              <a:rPr lang="en-US" sz="3100" b="1" i="1" dirty="0"/>
              <a:t>Model predicted win and team </a:t>
            </a:r>
            <a:r>
              <a:rPr lang="en-US" sz="3100" b="1" i="1" dirty="0" smtClean="0"/>
              <a:t>Lost</a:t>
            </a:r>
            <a:endParaRPr lang="en-US" sz="3100" b="1" i="1" dirty="0"/>
          </a:p>
          <a:p>
            <a:pPr lvl="2"/>
            <a:r>
              <a:rPr lang="en-US" sz="2700" b="1" i="1" dirty="0" smtClean="0"/>
              <a:t>FALSE POSITIVE – </a:t>
            </a:r>
            <a:r>
              <a:rPr lang="en-US" sz="2700" b="1" i="1" dirty="0">
                <a:solidFill>
                  <a:srgbClr val="FF0000"/>
                </a:solidFill>
              </a:rPr>
              <a:t>FP</a:t>
            </a:r>
            <a:r>
              <a:rPr lang="en-US" sz="2700" b="1" i="1" dirty="0" smtClean="0"/>
              <a:t> CASES</a:t>
            </a:r>
            <a:endParaRPr lang="en-US" sz="2700" b="1" i="1" dirty="0"/>
          </a:p>
          <a:p>
            <a:pPr lvl="1"/>
            <a:r>
              <a:rPr lang="en-US" sz="3100" b="1" i="1" dirty="0"/>
              <a:t>Model predicted </a:t>
            </a:r>
            <a:r>
              <a:rPr lang="en-US" sz="3100" b="1" i="1" dirty="0" smtClean="0"/>
              <a:t>lost </a:t>
            </a:r>
            <a:r>
              <a:rPr lang="en-US" sz="3100" b="1" i="1" dirty="0"/>
              <a:t>and team won </a:t>
            </a:r>
          </a:p>
          <a:p>
            <a:pPr lvl="2"/>
            <a:r>
              <a:rPr lang="en-US" sz="2700" b="1" i="1" dirty="0" smtClean="0"/>
              <a:t>FALSE NEGATIVE – </a:t>
            </a:r>
            <a:r>
              <a:rPr lang="en-US" sz="2700" b="1" i="1" dirty="0">
                <a:solidFill>
                  <a:srgbClr val="FF0000"/>
                </a:solidFill>
              </a:rPr>
              <a:t>FN</a:t>
            </a:r>
            <a:r>
              <a:rPr lang="en-US" sz="2700" b="1" i="1" dirty="0" smtClean="0"/>
              <a:t> CASES</a:t>
            </a:r>
            <a:endParaRPr lang="en-US" sz="2700" b="1" i="1" dirty="0"/>
          </a:p>
          <a:p>
            <a:pPr lvl="1"/>
            <a:r>
              <a:rPr lang="en-US" sz="3100" b="1" i="1" dirty="0"/>
              <a:t>Model predicted </a:t>
            </a:r>
            <a:r>
              <a:rPr lang="en-US" sz="3100" b="1" i="1" dirty="0" smtClean="0"/>
              <a:t>lost </a:t>
            </a:r>
            <a:r>
              <a:rPr lang="en-US" sz="3100" b="1" i="1" dirty="0"/>
              <a:t>and team </a:t>
            </a:r>
            <a:r>
              <a:rPr lang="en-US" sz="3100" b="1" i="1" dirty="0" smtClean="0"/>
              <a:t>lost </a:t>
            </a:r>
            <a:endParaRPr lang="en-US" sz="3100" b="1" i="1" dirty="0"/>
          </a:p>
          <a:p>
            <a:pPr lvl="2"/>
            <a:r>
              <a:rPr lang="en-US" sz="2700" b="1" i="1" dirty="0" smtClean="0"/>
              <a:t>TRUE NEGATIVE – </a:t>
            </a:r>
            <a:r>
              <a:rPr lang="en-US" sz="2700" b="1" i="1" dirty="0">
                <a:solidFill>
                  <a:srgbClr val="FF0000"/>
                </a:solidFill>
              </a:rPr>
              <a:t>TN </a:t>
            </a:r>
            <a:r>
              <a:rPr lang="en-US" sz="2700" b="1" i="1" dirty="0" smtClean="0"/>
              <a:t>CASES</a:t>
            </a:r>
            <a:endParaRPr lang="en-US" sz="2700" b="1" i="1" dirty="0"/>
          </a:p>
          <a:p>
            <a:pPr lvl="2"/>
            <a:endParaRPr lang="en-US" sz="27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3484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>
            <a:spLocks noChangeAspect="1"/>
          </p:cNvSpPr>
          <p:nvPr/>
        </p:nvSpPr>
        <p:spPr>
          <a:xfrm>
            <a:off x="2133603" y="772119"/>
            <a:ext cx="2666997" cy="2571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51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362200" y="1029294"/>
            <a:ext cx="2133600" cy="2057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689708" y="1345105"/>
            <a:ext cx="1478584" cy="142577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985424" y="1630260"/>
            <a:ext cx="887151" cy="8554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29000" y="2057994"/>
            <a:ext cx="1371600" cy="1028700"/>
          </a:xfrm>
          <a:prstGeom prst="straightConnector1">
            <a:avLst/>
          </a:prstGeom>
          <a:ln w="38100">
            <a:headEnd type="stealth" w="lg" len="lg"/>
            <a:tailEnd type="diamon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5410200" y="776200"/>
            <a:ext cx="2666997" cy="2571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638797" y="1033375"/>
            <a:ext cx="2133600" cy="2057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5966305" y="1349186"/>
            <a:ext cx="1478584" cy="142577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6262021" y="1634341"/>
            <a:ext cx="887151" cy="8554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415860" y="2524421"/>
            <a:ext cx="889940" cy="675979"/>
          </a:xfrm>
          <a:prstGeom prst="straightConnector1">
            <a:avLst/>
          </a:prstGeom>
          <a:ln w="38100">
            <a:headEnd type="stealth" w="lg" len="lg"/>
            <a:tailEnd type="diamon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Oval 26"/>
          <p:cNvSpPr>
            <a:spLocks noChangeAspect="1"/>
          </p:cNvSpPr>
          <p:nvPr/>
        </p:nvSpPr>
        <p:spPr>
          <a:xfrm>
            <a:off x="2232511" y="3733800"/>
            <a:ext cx="2666997" cy="2571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61108" y="3990975"/>
            <a:ext cx="2133600" cy="2057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2788616" y="4306786"/>
            <a:ext cx="1478584" cy="142577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3084332" y="4591941"/>
            <a:ext cx="887151" cy="8554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495800" y="5019675"/>
            <a:ext cx="914400" cy="712889"/>
          </a:xfrm>
          <a:prstGeom prst="straightConnector1">
            <a:avLst/>
          </a:prstGeom>
          <a:ln w="38100">
            <a:headEnd type="stealth" w="lg" len="lg"/>
            <a:tailEnd type="diamon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>
            <a:spLocks noChangeAspect="1"/>
          </p:cNvSpPr>
          <p:nvPr/>
        </p:nvSpPr>
        <p:spPr>
          <a:xfrm>
            <a:off x="5648746" y="3618014"/>
            <a:ext cx="2666997" cy="2571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77343" y="3875189"/>
            <a:ext cx="2133600" cy="2057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204851" y="4191000"/>
            <a:ext cx="1478584" cy="142577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6500567" y="4476155"/>
            <a:ext cx="887151" cy="8554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944143" y="4903889"/>
            <a:ext cx="1371600" cy="1028700"/>
          </a:xfrm>
          <a:prstGeom prst="straightConnector1">
            <a:avLst/>
          </a:prstGeom>
          <a:ln w="38100">
            <a:headEnd type="stealth" w="lg" len="lg"/>
            <a:tailEnd type="diamon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775308" y="772120"/>
            <a:ext cx="0" cy="5933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775308" y="6705600"/>
            <a:ext cx="70638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32511" y="3657600"/>
            <a:ext cx="637808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105400" y="1029294"/>
            <a:ext cx="0" cy="50286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52800" y="3273623"/>
            <a:ext cx="1337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/>
              <a:t>TRUE POSITIVE 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7416816" y="3273623"/>
            <a:ext cx="1372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FALSE </a:t>
            </a:r>
            <a:r>
              <a:rPr lang="en-US" sz="1400" b="1" i="1" dirty="0"/>
              <a:t>POSITIVE 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3609453" y="6321623"/>
            <a:ext cx="1436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smtClean="0"/>
              <a:t>FALSE NEGATIVE </a:t>
            </a:r>
            <a:endParaRPr lang="en-US" sz="1400" dirty="0"/>
          </a:p>
        </p:txBody>
      </p:sp>
      <p:sp>
        <p:nvSpPr>
          <p:cNvPr id="50" name="Rectangle 49"/>
          <p:cNvSpPr/>
          <p:nvPr/>
        </p:nvSpPr>
        <p:spPr>
          <a:xfrm>
            <a:off x="7252539" y="6321623"/>
            <a:ext cx="1464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/>
              <a:t>TRUE </a:t>
            </a:r>
            <a:r>
              <a:rPr lang="en-US" sz="1400" b="1" i="1" dirty="0" smtClean="0"/>
              <a:t>NEGAITIVE </a:t>
            </a:r>
            <a:endParaRPr lang="en-US" sz="1400" dirty="0"/>
          </a:p>
        </p:txBody>
      </p:sp>
      <p:sp>
        <p:nvSpPr>
          <p:cNvPr id="52" name="Rectangle 51"/>
          <p:cNvSpPr/>
          <p:nvPr/>
        </p:nvSpPr>
        <p:spPr>
          <a:xfrm>
            <a:off x="3174031" y="304800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WIN</a:t>
            </a:r>
            <a:endParaRPr lang="en-US" sz="1600" b="1" dirty="0"/>
          </a:p>
        </p:txBody>
      </p:sp>
      <p:sp>
        <p:nvSpPr>
          <p:cNvPr id="53" name="Rectangle 52"/>
          <p:cNvSpPr/>
          <p:nvPr/>
        </p:nvSpPr>
        <p:spPr>
          <a:xfrm>
            <a:off x="838200" y="1888716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WIN</a:t>
            </a:r>
            <a:endParaRPr lang="en-US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886340" y="4734612"/>
            <a:ext cx="65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LOSS</a:t>
            </a:r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6417743" y="274022"/>
            <a:ext cx="65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LOSS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327726" y="120133"/>
            <a:ext cx="224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Actual Outcome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 rot="16200000">
            <a:off x="-1099743" y="3370682"/>
            <a:ext cx="3056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Predicted Outcome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Professional\Department\18MCA343 - ML\ppt1\images\1_EYoyhialfpY1V_1POTn13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/>
          <a:stretch/>
        </p:blipFill>
        <p:spPr bwMode="auto">
          <a:xfrm>
            <a:off x="218632" y="1219200"/>
            <a:ext cx="82447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MODEL ACCURACY – </a:t>
            </a:r>
            <a:r>
              <a:rPr lang="en-US" sz="2800" dirty="0"/>
              <a:t>	</a:t>
            </a:r>
            <a:r>
              <a:rPr lang="en-US" sz="2800" dirty="0" smtClean="0"/>
              <a:t>Given by number of correct classifications divided by total  number of classifications done</a:t>
            </a:r>
          </a:p>
          <a:p>
            <a:pPr marL="400050" lvl="1" indent="0">
              <a:buNone/>
            </a:pPr>
            <a:r>
              <a:rPr lang="en-US" dirty="0" smtClean="0"/>
              <a:t>Model Accuracy = 	</a:t>
            </a:r>
            <a:r>
              <a:rPr lang="en-US" b="1" dirty="0" smtClean="0"/>
              <a:t>		      </a:t>
            </a:r>
          </a:p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Model </a:t>
            </a:r>
            <a:r>
              <a:rPr lang="en-US" sz="2800" b="1" dirty="0"/>
              <a:t>accuracy </a:t>
            </a:r>
            <a:r>
              <a:rPr lang="en-US" sz="2800" dirty="0" smtClean="0"/>
              <a:t>= </a:t>
            </a:r>
            <a:r>
              <a:rPr lang="en-US" sz="2800" b="1" dirty="0"/>
              <a:t>(85 + 9)/(85+2+4+9) = 94/100 = </a:t>
            </a:r>
            <a:r>
              <a:rPr lang="en-US" sz="2800" b="1" dirty="0" smtClean="0"/>
              <a:t>94%</a:t>
            </a:r>
          </a:p>
          <a:p>
            <a:pPr marL="0" indent="0">
              <a:buNone/>
            </a:pPr>
            <a:endParaRPr lang="en-US" sz="2800" b="1" i="1" dirty="0" smtClean="0"/>
          </a:p>
          <a:p>
            <a:pPr marL="0" indent="0">
              <a:buNone/>
            </a:pPr>
            <a:r>
              <a:rPr lang="en-US" sz="2800" b="1" i="1" dirty="0" smtClean="0"/>
              <a:t>CONFUSION MATRIX </a:t>
            </a:r>
            <a:r>
              <a:rPr lang="en-US" sz="2800" dirty="0" smtClean="0"/>
              <a:t>– matrix containing correct and incorrect predictions  in form of TPs, FPs, FNs &amp; TNs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95668"/>
              </p:ext>
            </p:extLst>
          </p:nvPr>
        </p:nvGraphicFramePr>
        <p:xfrm>
          <a:off x="1447800" y="5257800"/>
          <a:ext cx="6248400" cy="13716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38400"/>
                <a:gridCol w="1828800"/>
                <a:gridCol w="1981200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ACTUAL</a:t>
                      </a:r>
                      <a:r>
                        <a:rPr lang="en-US" sz="2400" baseline="0" dirty="0" smtClean="0"/>
                        <a:t> WIN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ACTUAL</a:t>
                      </a:r>
                      <a:r>
                        <a:rPr lang="en-US" sz="2400" baseline="0" dirty="0" smtClean="0"/>
                        <a:t> LOSS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PREDICTED WIN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PREDICTED LOSS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352800" y="1889780"/>
            <a:ext cx="3048000" cy="1005820"/>
            <a:chOff x="3352800" y="1661180"/>
            <a:chExt cx="3048000" cy="100582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657600" y="2209800"/>
              <a:ext cx="2743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4373411" y="1661180"/>
              <a:ext cx="1311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b="1" dirty="0"/>
                <a:t>TP + </a:t>
              </a:r>
              <a:r>
                <a:rPr lang="en-US" sz="2800" b="1" dirty="0" smtClean="0"/>
                <a:t>TN</a:t>
              </a:r>
              <a:endParaRPr lang="en-US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2800" y="2209800"/>
              <a:ext cx="3017520" cy="45720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400050" lvl="1" indent="0">
                <a:buNone/>
              </a:pPr>
              <a:r>
                <a:rPr lang="en-US" sz="2800" b="1" dirty="0"/>
                <a:t>TP + FP + FN + TN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75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3600" dirty="0" smtClean="0"/>
              <a:t>The percentage of misclassifications is indicated using </a:t>
            </a:r>
            <a:r>
              <a:rPr lang="en-US" sz="3600" b="1" dirty="0" smtClean="0"/>
              <a:t>error rate</a:t>
            </a:r>
          </a:p>
          <a:p>
            <a:pPr marL="400050" lvl="1" indent="0">
              <a:buNone/>
            </a:pPr>
            <a:r>
              <a:rPr lang="en-US" sz="3600" b="1" dirty="0" smtClean="0"/>
              <a:t>Error Rate  </a:t>
            </a:r>
            <a:r>
              <a:rPr lang="en-US" sz="3200" dirty="0" smtClean="0"/>
              <a:t> =</a:t>
            </a:r>
            <a:r>
              <a:rPr lang="en-US" sz="3600" dirty="0" smtClean="0"/>
              <a:t> 	          </a:t>
            </a:r>
          </a:p>
          <a:p>
            <a:pPr marL="400050" lvl="1" indent="0">
              <a:buNone/>
            </a:pPr>
            <a:r>
              <a:rPr lang="en-US" sz="3600" dirty="0" smtClean="0"/>
              <a:t>			         </a:t>
            </a:r>
          </a:p>
          <a:p>
            <a:pPr marL="400050" lvl="1" indent="0">
              <a:buNone/>
            </a:pPr>
            <a:r>
              <a:rPr lang="en-US" sz="3600" dirty="0" smtClean="0"/>
              <a:t>In the context of above confusion matrix,</a:t>
            </a:r>
          </a:p>
          <a:p>
            <a:pPr marL="400050" lvl="1" indent="0">
              <a:buNone/>
            </a:pPr>
            <a:r>
              <a:rPr lang="en-US" sz="3600" dirty="0" smtClean="0"/>
              <a:t>Error rate = </a:t>
            </a:r>
            <a:r>
              <a:rPr lang="en-US" sz="3600" b="1" dirty="0" smtClean="0"/>
              <a:t>(4+2)/(</a:t>
            </a:r>
            <a:r>
              <a:rPr lang="en-US" sz="3600" b="1" dirty="0"/>
              <a:t>85+2+4+9) = </a:t>
            </a:r>
            <a:r>
              <a:rPr lang="en-US" sz="3600" b="1" dirty="0" smtClean="0"/>
              <a:t>06/100 </a:t>
            </a:r>
          </a:p>
          <a:p>
            <a:pPr marL="400050" lvl="1" indent="0">
              <a:buNone/>
            </a:pPr>
            <a:r>
              <a:rPr lang="en-US" sz="3600" b="1" dirty="0"/>
              <a:t>	</a:t>
            </a:r>
            <a:r>
              <a:rPr lang="en-US" sz="3600" b="1" dirty="0" smtClean="0"/>
              <a:t>		= 06%</a:t>
            </a:r>
            <a:endParaRPr lang="en-US" sz="3600" b="1" dirty="0"/>
          </a:p>
          <a:p>
            <a:pPr marL="400050" lvl="1" indent="0">
              <a:buNone/>
            </a:pPr>
            <a:r>
              <a:rPr lang="en-US" sz="3600" dirty="0" smtClean="0"/>
              <a:t>		= 1 – Model Accuracy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1981200"/>
            <a:ext cx="3340658" cy="1133395"/>
            <a:chOff x="3352800" y="1661180"/>
            <a:chExt cx="3340658" cy="113339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657600" y="2209800"/>
              <a:ext cx="2743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373411" y="1661180"/>
              <a:ext cx="14430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3200" b="1" dirty="0">
                  <a:solidFill>
                    <a:srgbClr val="002060"/>
                  </a:solidFill>
                </a:rPr>
                <a:t>F</a:t>
              </a:r>
              <a:r>
                <a:rPr lang="en-US" sz="3200" b="1" dirty="0" smtClean="0">
                  <a:solidFill>
                    <a:srgbClr val="002060"/>
                  </a:solidFill>
                </a:rPr>
                <a:t>P </a:t>
              </a:r>
              <a:r>
                <a:rPr lang="en-US" sz="3200" b="1" dirty="0">
                  <a:solidFill>
                    <a:srgbClr val="002060"/>
                  </a:solidFill>
                </a:rPr>
                <a:t>+ F</a:t>
              </a:r>
              <a:r>
                <a:rPr lang="en-US" sz="3200" b="1" dirty="0" smtClean="0">
                  <a:solidFill>
                    <a:srgbClr val="002060"/>
                  </a:solidFill>
                </a:rPr>
                <a:t>N</a:t>
              </a:r>
              <a:endParaRPr lang="en-US" sz="3200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2209800"/>
              <a:ext cx="3340658" cy="58477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400050" lvl="1" indent="0">
                <a:buNone/>
              </a:pPr>
              <a:r>
                <a:rPr lang="en-US" sz="3200" b="1" dirty="0">
                  <a:solidFill>
                    <a:srgbClr val="002060"/>
                  </a:solidFill>
                </a:rPr>
                <a:t>TP + FP + FN + TN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14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Sometimes –  TPs and TNs – maybe coincidence</a:t>
            </a:r>
          </a:p>
          <a:p>
            <a:pPr marL="0" indent="0">
              <a:buNone/>
            </a:pPr>
            <a:r>
              <a:rPr lang="en-US" sz="2800" b="1" i="1" dirty="0"/>
              <a:t>Kappa </a:t>
            </a:r>
            <a:r>
              <a:rPr lang="en-US" sz="2800" b="1" i="1" dirty="0" smtClean="0"/>
              <a:t>Value </a:t>
            </a:r>
            <a:r>
              <a:rPr lang="en-US" sz="2800" dirty="0"/>
              <a:t>adjusts the model accuracy </a:t>
            </a:r>
          </a:p>
          <a:p>
            <a:pPr marL="0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Kappa </a:t>
            </a:r>
            <a:r>
              <a:rPr lang="en-US" sz="2800" b="1" dirty="0"/>
              <a:t>Value(k</a:t>
            </a:r>
            <a:r>
              <a:rPr lang="en-US" sz="2800" b="1" dirty="0" smtClean="0"/>
              <a:t>)</a:t>
            </a:r>
            <a:r>
              <a:rPr lang="en-US" sz="2800" dirty="0" smtClean="0"/>
              <a:t>=</a:t>
            </a: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 			       </a:t>
            </a:r>
          </a:p>
          <a:p>
            <a:pPr marL="0" indent="0">
              <a:buNone/>
            </a:pPr>
            <a:r>
              <a:rPr lang="en-US" sz="2000" dirty="0" smtClean="0"/>
              <a:t>Where </a:t>
            </a:r>
            <a:r>
              <a:rPr lang="en-US" sz="2000" b="1" i="1" dirty="0" smtClean="0"/>
              <a:t>P(a)= </a:t>
            </a:r>
            <a:r>
              <a:rPr lang="en-US" sz="2000" dirty="0" smtClean="0"/>
              <a:t>proportion of observed agreement between actual and predicted in overall data set</a:t>
            </a:r>
          </a:p>
          <a:p>
            <a:pPr marL="400050" lvl="1" indent="0">
              <a:buNone/>
            </a:pPr>
            <a:r>
              <a:rPr lang="en-US" sz="2400" dirty="0" smtClean="0"/>
              <a:t>=	</a:t>
            </a:r>
          </a:p>
          <a:p>
            <a:pPr marL="400050" lvl="1" indent="0">
              <a:buNone/>
            </a:pPr>
            <a:endParaRPr lang="en-US" sz="2400" b="1" i="1" dirty="0"/>
          </a:p>
          <a:p>
            <a:pPr marL="400050" lvl="1" indent="0">
              <a:buNone/>
            </a:pPr>
            <a:r>
              <a:rPr lang="en-US" sz="2000" b="1" i="1" dirty="0" smtClean="0"/>
              <a:t>P(</a:t>
            </a:r>
            <a:r>
              <a:rPr lang="en-US" sz="2000" b="1" i="1" dirty="0" err="1" smtClean="0"/>
              <a:t>P</a:t>
            </a:r>
            <a:r>
              <a:rPr lang="en-US" sz="2000" b="1" i="1" baseline="-25000" dirty="0" err="1" smtClean="0"/>
              <a:t>r</a:t>
            </a:r>
            <a:r>
              <a:rPr lang="en-US" sz="2000" b="1" i="1" dirty="0" smtClean="0"/>
              <a:t>) = </a:t>
            </a:r>
            <a:r>
              <a:rPr lang="en-US" sz="2000" i="1" dirty="0" smtClean="0"/>
              <a:t>Proportion of expected agreement between actual and predicted data both in case of class of interest as well as the other classes </a:t>
            </a:r>
          </a:p>
          <a:p>
            <a:pPr marL="400050" lvl="1" indent="0">
              <a:buNone/>
            </a:pPr>
            <a:endParaRPr lang="en-US" sz="2000" b="1" i="1" dirty="0" smtClean="0"/>
          </a:p>
          <a:p>
            <a:pPr marL="0" indent="0">
              <a:buNone/>
            </a:pPr>
            <a:r>
              <a:rPr lang="en-US" sz="2400" b="1" i="1" dirty="0" smtClean="0"/>
              <a:t>=</a:t>
            </a:r>
            <a:endParaRPr lang="en-US" sz="2400" b="1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52800" y="1676400"/>
            <a:ext cx="1981200" cy="1010285"/>
            <a:chOff x="4191000" y="1661180"/>
            <a:chExt cx="1981200" cy="101028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191000" y="2209800"/>
              <a:ext cx="17488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373411" y="1661180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400" b="1" dirty="0">
                  <a:solidFill>
                    <a:srgbClr val="002060"/>
                  </a:solidFill>
                </a:rPr>
                <a:t>P(a) – P(</a:t>
              </a:r>
              <a:r>
                <a:rPr lang="en-US" sz="2400" b="1" dirty="0" err="1">
                  <a:solidFill>
                    <a:srgbClr val="002060"/>
                  </a:solidFill>
                </a:rPr>
                <a:t>p</a:t>
              </a:r>
              <a:r>
                <a:rPr lang="en-US" sz="2000" b="1" baseline="-25000" dirty="0" err="1">
                  <a:solidFill>
                    <a:srgbClr val="002060"/>
                  </a:solidFill>
                </a:rPr>
                <a:t>r</a:t>
              </a:r>
              <a:r>
                <a:rPr lang="en-US" sz="2400" b="1" dirty="0">
                  <a:solidFill>
                    <a:srgbClr val="002060"/>
                  </a:solidFill>
                </a:rPr>
                <a:t>)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91000" y="2209800"/>
              <a:ext cx="198120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400050" lvl="1"/>
              <a:r>
                <a:rPr lang="en-US" sz="2400" b="1" dirty="0">
                  <a:solidFill>
                    <a:srgbClr val="002060"/>
                  </a:solidFill>
                </a:rPr>
                <a:t>1 – P(</a:t>
              </a:r>
              <a:r>
                <a:rPr lang="en-US" sz="2400" b="1" dirty="0" err="1">
                  <a:solidFill>
                    <a:srgbClr val="002060"/>
                  </a:solidFill>
                </a:rPr>
                <a:t>p</a:t>
              </a:r>
              <a:r>
                <a:rPr lang="en-US" sz="2400" b="1" baseline="-25000" dirty="0" err="1">
                  <a:solidFill>
                    <a:srgbClr val="002060"/>
                  </a:solidFill>
                </a:rPr>
                <a:t>r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)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00200" y="3352800"/>
            <a:ext cx="2858510" cy="779452"/>
            <a:chOff x="3352800" y="1661180"/>
            <a:chExt cx="3048000" cy="101028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657600" y="2209800"/>
              <a:ext cx="27432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373411" y="1661180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400" b="1" dirty="0">
                  <a:solidFill>
                    <a:srgbClr val="002060"/>
                  </a:solidFill>
                </a:rPr>
                <a:t>TP + 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TN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2800" y="2209800"/>
              <a:ext cx="2596865" cy="461665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400050" lvl="1" indent="0">
                <a:buNone/>
              </a:pPr>
              <a:r>
                <a:rPr lang="en-US" sz="2400" b="1" dirty="0">
                  <a:solidFill>
                    <a:srgbClr val="002060"/>
                  </a:solidFill>
                </a:rPr>
                <a:t>TP + FP + FN + TN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70361" y="5331616"/>
            <a:ext cx="8311537" cy="915224"/>
            <a:chOff x="770361" y="5331616"/>
            <a:chExt cx="8311537" cy="915224"/>
          </a:xfrm>
        </p:grpSpPr>
        <p:grpSp>
          <p:nvGrpSpPr>
            <p:cNvPr id="21" name="Group 20"/>
            <p:cNvGrpSpPr/>
            <p:nvPr/>
          </p:nvGrpSpPr>
          <p:grpSpPr>
            <a:xfrm>
              <a:off x="770361" y="5357386"/>
              <a:ext cx="1945529" cy="889454"/>
              <a:chOff x="3657600" y="1624893"/>
              <a:chExt cx="2074498" cy="115286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3657600" y="2209800"/>
                <a:ext cx="207449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162244" y="1624893"/>
                <a:ext cx="1370010" cy="51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:r>
                  <a:rPr lang="en-US" sz="2000" b="1" dirty="0">
                    <a:solidFill>
                      <a:srgbClr val="002060"/>
                    </a:solidFill>
                  </a:rPr>
                  <a:t>TP + 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F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P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58488" y="2259155"/>
                <a:ext cx="1948563" cy="51860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indent="-57150"/>
                <a:r>
                  <a:rPr lang="en-US" sz="2000" b="1" dirty="0">
                    <a:solidFill>
                      <a:srgbClr val="002060"/>
                    </a:solidFill>
                  </a:rPr>
                  <a:t>TP + FP + FN + TN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038581" y="5357386"/>
              <a:ext cx="1827423" cy="864068"/>
              <a:chOff x="3648366" y="1661180"/>
              <a:chExt cx="2532477" cy="1021743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3807499" y="2224810"/>
                <a:ext cx="2183363" cy="1500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4373411" y="1661180"/>
                <a:ext cx="1353320" cy="47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000" b="1" dirty="0">
                    <a:solidFill>
                      <a:srgbClr val="002060"/>
                    </a:solidFill>
                  </a:rPr>
                  <a:t>TP + F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N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648366" y="2209801"/>
                <a:ext cx="2532477" cy="473122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indent="-57150"/>
                <a:r>
                  <a:rPr lang="en-US" sz="2000" b="1" dirty="0">
                    <a:solidFill>
                      <a:srgbClr val="002060"/>
                    </a:solidFill>
                  </a:rPr>
                  <a:t>TP + FP + FN + TN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105400" y="5331616"/>
              <a:ext cx="1919098" cy="902531"/>
              <a:chOff x="3583067" y="1661180"/>
              <a:chExt cx="3114222" cy="1067225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583067" y="2204629"/>
                <a:ext cx="2844037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4373411" y="1661180"/>
                <a:ext cx="1636723" cy="47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000" b="1" dirty="0" smtClean="0">
                    <a:solidFill>
                      <a:srgbClr val="002060"/>
                    </a:solidFill>
                  </a:rPr>
                  <a:t>F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N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+ 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TN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583067" y="2255283"/>
                <a:ext cx="3114222" cy="47312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indent="-57150"/>
                <a:r>
                  <a:rPr lang="en-US" sz="2000" b="1" dirty="0">
                    <a:solidFill>
                      <a:srgbClr val="002060"/>
                    </a:solidFill>
                  </a:rPr>
                  <a:t>TP + FP + FN + TN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7162800" y="5357387"/>
              <a:ext cx="1919098" cy="833923"/>
              <a:chOff x="3482291" y="1661180"/>
              <a:chExt cx="3114222" cy="98609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807499" y="2134301"/>
                <a:ext cx="261960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4373411" y="1661180"/>
                <a:ext cx="1584698" cy="473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000" b="1" dirty="0" smtClean="0">
                    <a:solidFill>
                      <a:srgbClr val="002060"/>
                    </a:solidFill>
                  </a:rPr>
                  <a:t>FP </a:t>
                </a:r>
                <a:r>
                  <a:rPr lang="en-US" sz="2000" b="1" dirty="0">
                    <a:solidFill>
                      <a:srgbClr val="002060"/>
                    </a:solidFill>
                  </a:rPr>
                  <a:t>+ </a:t>
                </a:r>
                <a:r>
                  <a:rPr lang="en-US" sz="2000" b="1" dirty="0" smtClean="0">
                    <a:solidFill>
                      <a:srgbClr val="002060"/>
                    </a:solidFill>
                  </a:rPr>
                  <a:t>TN</a:t>
                </a:r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482291" y="2174155"/>
                <a:ext cx="3114222" cy="47312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indent="-57150"/>
                <a:r>
                  <a:rPr lang="en-US" sz="2000" b="1" dirty="0">
                    <a:solidFill>
                      <a:srgbClr val="002060"/>
                    </a:solidFill>
                  </a:rPr>
                  <a:t>TP + FP + FN + TN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733689" y="554706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75935" y="554349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13270" y="5543490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X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710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ML paradigm – potential causes of disturbance , eg-in finding terrorist for proposed attack - weapon sales, inflow of immigrants, avg income of local population – are the input variables </a:t>
            </a:r>
          </a:p>
          <a:p>
            <a:pPr lvl="1"/>
            <a:r>
              <a:rPr lang="en-US" dirty="0" smtClean="0"/>
              <a:t>Called as predictors, attributes, features, independent variables / variables</a:t>
            </a:r>
          </a:p>
          <a:p>
            <a:r>
              <a:rPr lang="en-US" dirty="0" smtClean="0"/>
              <a:t>Input variables –  X ; Output Variable - Y</a:t>
            </a:r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r>
              <a:rPr lang="en-US" dirty="0" smtClean="0"/>
              <a:t>, X</a:t>
            </a:r>
            <a:r>
              <a:rPr lang="en-US" baseline="-25000" dirty="0"/>
              <a:t>3</a:t>
            </a:r>
            <a:r>
              <a:rPr lang="en-US" dirty="0" smtClean="0"/>
              <a:t>,…..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n</a:t>
            </a:r>
            <a:r>
              <a:rPr lang="en-US" baseline="-25000" dirty="0"/>
              <a:t> </a:t>
            </a:r>
            <a:r>
              <a:rPr lang="en-US" baseline="-25000" dirty="0" smtClean="0"/>
              <a:t>–</a:t>
            </a:r>
            <a:r>
              <a:rPr lang="en-US" dirty="0" smtClean="0"/>
              <a:t> individual input variables</a:t>
            </a:r>
          </a:p>
          <a:p>
            <a:r>
              <a:rPr lang="en-US" dirty="0" smtClean="0"/>
              <a:t>General representation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Y = f(X) + e ;  </a:t>
            </a:r>
          </a:p>
          <a:p>
            <a:pPr marL="400050" lvl="1" indent="0">
              <a:buNone/>
            </a:pPr>
            <a:r>
              <a:rPr lang="en-US" dirty="0"/>
              <a:t>	</a:t>
            </a:r>
            <a:r>
              <a:rPr lang="en-US" dirty="0" smtClean="0"/>
              <a:t>‘f’ is the target function; ‘e’ is the error term</a:t>
            </a:r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971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From the above confusion Matrix</a:t>
            </a:r>
          </a:p>
          <a:p>
            <a:pPr>
              <a:buFontTx/>
              <a:buChar char="-"/>
            </a:pPr>
            <a:r>
              <a:rPr lang="en-US" sz="2400" b="1" i="1" dirty="0" smtClean="0"/>
              <a:t>Calculate </a:t>
            </a:r>
          </a:p>
          <a:p>
            <a:pPr>
              <a:buFontTx/>
              <a:buChar char="-"/>
            </a:pPr>
            <a:r>
              <a:rPr lang="en-US" sz="2400" b="1" i="1" dirty="0" smtClean="0"/>
              <a:t>P(a) = 0.94</a:t>
            </a:r>
          </a:p>
          <a:p>
            <a:pPr>
              <a:buFontTx/>
              <a:buChar char="-"/>
            </a:pPr>
            <a:endParaRPr lang="en-US" sz="2400" b="1" i="1" dirty="0"/>
          </a:p>
          <a:p>
            <a:pPr>
              <a:buFontTx/>
              <a:buChar char="-"/>
            </a:pPr>
            <a:r>
              <a:rPr lang="en-US" sz="2400" b="1" i="1" dirty="0" smtClean="0"/>
              <a:t>P(</a:t>
            </a:r>
            <a:r>
              <a:rPr lang="en-US" sz="2400" b="1" i="1" dirty="0" err="1" smtClean="0"/>
              <a:t>Pr</a:t>
            </a:r>
            <a:r>
              <a:rPr lang="en-US" sz="2400" b="1" i="1" dirty="0" smtClean="0"/>
              <a:t>)  = 0.7866</a:t>
            </a:r>
          </a:p>
          <a:p>
            <a:pPr>
              <a:buFontTx/>
              <a:buChar char="-"/>
            </a:pPr>
            <a:endParaRPr lang="en-US" sz="2400" b="1" i="1" dirty="0"/>
          </a:p>
          <a:p>
            <a:pPr>
              <a:buFontTx/>
              <a:buChar char="-"/>
            </a:pPr>
            <a:r>
              <a:rPr lang="en-US" sz="2400" b="1" i="1" dirty="0" smtClean="0"/>
              <a:t>k = 0.7162</a:t>
            </a:r>
          </a:p>
          <a:p>
            <a:pPr>
              <a:buFontTx/>
              <a:buChar char="-"/>
            </a:pPr>
            <a:endParaRPr lang="en-US" sz="2400" b="1" i="1" dirty="0"/>
          </a:p>
          <a:p>
            <a:pPr>
              <a:buFontTx/>
              <a:buChar char="-"/>
            </a:pPr>
            <a:r>
              <a:rPr lang="en-US" sz="2400" b="1" i="1" dirty="0" smtClean="0"/>
              <a:t>Kappa Value can be 1 at maximum, which represents perfect agreement between model’s prediction and actual values</a:t>
            </a:r>
            <a:endParaRPr lang="en-US" sz="2400" b="1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5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r>
              <a:rPr lang="en-US" sz="2400" b="1" i="1" dirty="0" smtClean="0"/>
              <a:t>Some tasks like – prediction of tumor – if tumor is malignant and wrongly classified as not creates problem; </a:t>
            </a:r>
          </a:p>
          <a:p>
            <a:r>
              <a:rPr lang="en-US" sz="2400" dirty="0" smtClean="0"/>
              <a:t>if higher no of tumors which are benign are wrongly classified as malignant  is not a matter</a:t>
            </a:r>
          </a:p>
          <a:p>
            <a:r>
              <a:rPr lang="en-US" sz="2400" dirty="0" smtClean="0"/>
              <a:t>Two such critical measurements  - </a:t>
            </a:r>
            <a:r>
              <a:rPr lang="en-US" sz="2400" b="1" i="1" dirty="0" smtClean="0"/>
              <a:t>Sensitivity and Specificity</a:t>
            </a:r>
          </a:p>
          <a:p>
            <a:r>
              <a:rPr lang="en-US" sz="2400" b="1" i="1" dirty="0" smtClean="0"/>
              <a:t>SENSITIVITY – of a model measures the proportion of TP examples which were correctly classified = </a:t>
            </a:r>
          </a:p>
          <a:p>
            <a:pPr marL="0" indent="0">
              <a:buNone/>
            </a:pPr>
            <a:endParaRPr lang="en-US" sz="2400" b="1" i="1" dirty="0"/>
          </a:p>
          <a:p>
            <a:pPr marL="0" indent="0">
              <a:buNone/>
            </a:pPr>
            <a:r>
              <a:rPr lang="en-US" sz="2400" b="1" i="1" dirty="0" smtClean="0"/>
              <a:t>For above =97.7;</a:t>
            </a:r>
          </a:p>
          <a:p>
            <a:pPr marL="0" indent="0">
              <a:buNone/>
            </a:pPr>
            <a:endParaRPr lang="en-US" sz="2400" b="1" i="1" dirty="0"/>
          </a:p>
          <a:p>
            <a:r>
              <a:rPr lang="en-US" sz="2400" b="1" i="1" dirty="0" smtClean="0"/>
              <a:t>SPECIFICITY – indicates a good balance of model being excessively conservative or excessively aggressive – negative examples which are classified		 = 69.2% </a:t>
            </a:r>
          </a:p>
          <a:p>
            <a:pPr lvl="1"/>
            <a:r>
              <a:rPr lang="en-US" sz="2000" b="1" i="1" dirty="0" smtClean="0"/>
              <a:t>; higher the better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71663" y="3680578"/>
            <a:ext cx="1048750" cy="980427"/>
            <a:chOff x="3352800" y="1537408"/>
            <a:chExt cx="1159333" cy="127077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368871" y="2209800"/>
              <a:ext cx="11432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35865" y="1537408"/>
              <a:ext cx="607132" cy="598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400" b="1" dirty="0">
                  <a:solidFill>
                    <a:srgbClr val="002060"/>
                  </a:solidFill>
                </a:rPr>
                <a:t>TP 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0" y="2209800"/>
              <a:ext cx="1087093" cy="5983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indent="-57150"/>
              <a:r>
                <a:rPr lang="en-US" sz="2400" b="1" dirty="0">
                  <a:solidFill>
                    <a:srgbClr val="002060"/>
                  </a:solidFill>
                </a:rPr>
                <a:t>TP + 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FN 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8438" y="5638800"/>
            <a:ext cx="1048750" cy="980427"/>
            <a:chOff x="3352800" y="1537408"/>
            <a:chExt cx="1159333" cy="127077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368871" y="2209800"/>
              <a:ext cx="11432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35865" y="1537408"/>
              <a:ext cx="671953" cy="598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400" b="1" dirty="0" smtClean="0">
                  <a:solidFill>
                    <a:srgbClr val="002060"/>
                  </a:solidFill>
                </a:rPr>
                <a:t>TN 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2800" y="2209800"/>
              <a:ext cx="1127010" cy="598386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indent="-57150"/>
              <a:r>
                <a:rPr lang="en-US" sz="2400" b="1" dirty="0" smtClean="0">
                  <a:solidFill>
                    <a:srgbClr val="002060"/>
                  </a:solidFill>
                </a:rPr>
                <a:t>TN </a:t>
              </a:r>
              <a:r>
                <a:rPr lang="en-US" sz="2400" b="1" dirty="0">
                  <a:solidFill>
                    <a:srgbClr val="002060"/>
                  </a:solidFill>
                </a:rPr>
                <a:t>+ 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FP 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867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other performance measures of a supervised learning model which are similar to sensitivity and specificity</a:t>
            </a:r>
          </a:p>
          <a:p>
            <a:pPr lvl="1"/>
            <a:r>
              <a:rPr lang="en-US" sz="2400" b="1" dirty="0" smtClean="0"/>
              <a:t>PRECISION &amp; RECALL</a:t>
            </a:r>
          </a:p>
          <a:p>
            <a:endParaRPr lang="en-US" sz="2800" dirty="0" smtClean="0"/>
          </a:p>
          <a:p>
            <a:r>
              <a:rPr lang="en-US" sz="2800" b="1" i="1" dirty="0" smtClean="0"/>
              <a:t>Precision</a:t>
            </a:r>
            <a:r>
              <a:rPr lang="en-US" sz="2800" dirty="0" smtClean="0"/>
              <a:t> – gives the proportion of positive prediction which are truly positive</a:t>
            </a:r>
          </a:p>
          <a:p>
            <a:pPr lvl="1"/>
            <a:r>
              <a:rPr lang="en-US" sz="2400" dirty="0" smtClean="0"/>
              <a:t>Model with higher precision is perceived to be more reliable</a:t>
            </a:r>
          </a:p>
          <a:p>
            <a:pPr marL="400050" lvl="1" indent="0">
              <a:buNone/>
            </a:pPr>
            <a:r>
              <a:rPr lang="en-US" dirty="0" smtClean="0"/>
              <a:t>						= 95.5%</a:t>
            </a:r>
          </a:p>
          <a:p>
            <a:r>
              <a:rPr lang="en-US" sz="2800" b="1" i="1" dirty="0" smtClean="0"/>
              <a:t>Recall</a:t>
            </a:r>
            <a:r>
              <a:rPr lang="en-US" sz="2800" dirty="0" smtClean="0"/>
              <a:t> – proportion of TP cases over all actually positive cases</a:t>
            </a:r>
          </a:p>
          <a:p>
            <a:pPr marL="0" lvl="1" indent="0">
              <a:buNone/>
            </a:pPr>
            <a:r>
              <a:rPr lang="en-US" dirty="0" smtClean="0"/>
              <a:t>						</a:t>
            </a:r>
            <a:r>
              <a:rPr lang="en-US" dirty="0"/>
              <a:t>= </a:t>
            </a:r>
            <a:r>
              <a:rPr lang="en-US" dirty="0" smtClean="0"/>
              <a:t>97.7%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Cont..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71663" y="3834818"/>
            <a:ext cx="1149354" cy="1041982"/>
            <a:chOff x="3352800" y="1537408"/>
            <a:chExt cx="1270545" cy="135056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368871" y="2209800"/>
              <a:ext cx="11432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35865" y="1537408"/>
              <a:ext cx="702078" cy="678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b="1" dirty="0">
                  <a:solidFill>
                    <a:srgbClr val="002060"/>
                  </a:solidFill>
                </a:rPr>
                <a:t>TP 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52800" y="2209800"/>
              <a:ext cx="1270545" cy="67817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indent="-57150"/>
              <a:r>
                <a:rPr lang="en-US" sz="2800" b="1" dirty="0">
                  <a:solidFill>
                    <a:srgbClr val="002060"/>
                  </a:solidFill>
                </a:rPr>
                <a:t>TP + </a:t>
              </a:r>
              <a:r>
                <a:rPr lang="en-US" sz="2800" b="1" dirty="0" smtClean="0">
                  <a:solidFill>
                    <a:srgbClr val="002060"/>
                  </a:solidFill>
                </a:rPr>
                <a:t>FP 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27727" y="5486400"/>
            <a:ext cx="1195840" cy="1041982"/>
            <a:chOff x="3352800" y="1537408"/>
            <a:chExt cx="1321933" cy="1350562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368871" y="2209800"/>
              <a:ext cx="11432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35865" y="1537408"/>
              <a:ext cx="702078" cy="678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sz="2800" b="1" dirty="0">
                  <a:solidFill>
                    <a:srgbClr val="002060"/>
                  </a:solidFill>
                </a:rPr>
                <a:t>TP </a:t>
              </a:r>
              <a:endParaRPr lang="en-US" sz="2800" dirty="0">
                <a:solidFill>
                  <a:srgbClr val="00206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52800" y="2209800"/>
              <a:ext cx="1321933" cy="67817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indent="-57150"/>
              <a:r>
                <a:rPr lang="en-US" sz="2800" b="1" dirty="0">
                  <a:solidFill>
                    <a:srgbClr val="002060"/>
                  </a:solidFill>
                </a:rPr>
                <a:t>TP + </a:t>
              </a:r>
              <a:r>
                <a:rPr lang="en-US" sz="2800" b="1" dirty="0" smtClean="0">
                  <a:solidFill>
                    <a:srgbClr val="002060"/>
                  </a:solidFill>
                </a:rPr>
                <a:t>FN 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0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F-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 smtClean="0"/>
              <a:t>F-measure – another measure of model performance which combines the precision and recall</a:t>
            </a:r>
          </a:p>
          <a:p>
            <a:pPr lvl="1"/>
            <a:r>
              <a:rPr lang="en-US" dirty="0" smtClean="0"/>
              <a:t>Harmonic mean of precision and recall – as below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smtClean="0"/>
              <a:t> 		</a:t>
            </a:r>
            <a:r>
              <a:rPr lang="en-US" sz="2400" b="1" smtClean="0"/>
              <a:t>= </a:t>
            </a:r>
            <a:r>
              <a:rPr lang="en-US" sz="2400" b="1" dirty="0" smtClean="0"/>
              <a:t>(2 * 0.955 * 9.77)  / (0.955 * 9.77) = </a:t>
            </a:r>
            <a:r>
              <a:rPr lang="en-US" sz="2400" b="1" smtClean="0"/>
              <a:t>96.6%</a:t>
            </a:r>
          </a:p>
          <a:p>
            <a:pPr marL="457200" lvl="1" indent="0">
              <a:buNone/>
            </a:pP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6719" y="3834818"/>
            <a:ext cx="5521795" cy="1118182"/>
            <a:chOff x="1936719" y="3834818"/>
            <a:chExt cx="5521795" cy="1118182"/>
          </a:xfrm>
        </p:grpSpPr>
        <p:grpSp>
          <p:nvGrpSpPr>
            <p:cNvPr id="4" name="Group 3"/>
            <p:cNvGrpSpPr/>
            <p:nvPr/>
          </p:nvGrpSpPr>
          <p:grpSpPr>
            <a:xfrm>
              <a:off x="3886203" y="3834818"/>
              <a:ext cx="3572311" cy="1118182"/>
              <a:chOff x="3368871" y="1537408"/>
              <a:chExt cx="3948982" cy="1449328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3368871" y="2209800"/>
                <a:ext cx="394898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3635865" y="1537408"/>
                <a:ext cx="3681988" cy="678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800" b="1" i="1" dirty="0" smtClean="0">
                    <a:solidFill>
                      <a:srgbClr val="002060"/>
                    </a:solidFill>
                  </a:rPr>
                  <a:t>2 X precision X recall </a:t>
                </a:r>
                <a:endParaRPr lang="en-US" sz="2800" b="1" i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050855" y="2308566"/>
                <a:ext cx="2855869" cy="67817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indent="-57150"/>
                <a:r>
                  <a:rPr lang="en-US" sz="2800" b="1" i="1" dirty="0" smtClean="0">
                    <a:solidFill>
                      <a:srgbClr val="002060"/>
                    </a:solidFill>
                  </a:rPr>
                  <a:t>Precision + recall </a:t>
                </a:r>
                <a:endParaRPr lang="en-US" sz="2800" b="1" i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936719" y="4020860"/>
              <a:ext cx="1987724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indent="-57150"/>
              <a:r>
                <a:rPr lang="en-US" sz="2800" b="1" i="1" dirty="0" smtClean="0">
                  <a:solidFill>
                    <a:srgbClr val="002060"/>
                  </a:solidFill>
                </a:rPr>
                <a:t>F-measure  = </a:t>
              </a:r>
              <a:endParaRPr lang="en-US" sz="2800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562607" y="0"/>
            <a:ext cx="1200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Cont..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2686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ROC curves – Receiver operating characteristic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82000" cy="5867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Visualizing performance of classification model</a:t>
            </a:r>
          </a:p>
          <a:p>
            <a:r>
              <a:rPr lang="en-US" sz="2800" dirty="0"/>
              <a:t>The ROC curve is created by plotting the true positive rate (TPR) against the false positive rate (FPR) at various threshold settings. </a:t>
            </a:r>
            <a:endParaRPr lang="en-US" sz="2800" dirty="0" smtClean="0"/>
          </a:p>
          <a:p>
            <a:r>
              <a:rPr lang="en-US" sz="2800" dirty="0" smtClean="0"/>
              <a:t>TPR - sensitivity</a:t>
            </a:r>
            <a:r>
              <a:rPr lang="en-US" sz="2800" dirty="0"/>
              <a:t>, recall or </a:t>
            </a:r>
            <a:r>
              <a:rPr lang="en-US" sz="2800" i="1" dirty="0"/>
              <a:t>probability </a:t>
            </a:r>
            <a:r>
              <a:rPr lang="en-US" sz="2800" i="1" dirty="0" smtClean="0"/>
              <a:t>of detection -</a:t>
            </a:r>
            <a:r>
              <a:rPr lang="en-US" sz="2800" dirty="0"/>
              <a:t> </a:t>
            </a:r>
            <a:r>
              <a:rPr lang="en-US" sz="2800" dirty="0" smtClean="0"/>
              <a:t>ML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FPR - </a:t>
            </a:r>
            <a:r>
              <a:rPr lang="en-US" sz="2800" dirty="0"/>
              <a:t> fall-out or </a:t>
            </a:r>
            <a:r>
              <a:rPr lang="en-US" sz="2800" i="1" dirty="0"/>
              <a:t>probability of false </a:t>
            </a:r>
            <a:r>
              <a:rPr lang="en-US" sz="2800" i="1" dirty="0" smtClean="0"/>
              <a:t>alarm</a:t>
            </a:r>
            <a:r>
              <a:rPr lang="en-US" sz="2800" dirty="0" smtClean="0"/>
              <a:t> -  </a:t>
            </a:r>
            <a:r>
              <a:rPr lang="en-US" sz="2800" dirty="0"/>
              <a:t>(1 − specificity</a:t>
            </a:r>
            <a:r>
              <a:rPr lang="en-US" sz="2800" dirty="0" smtClean="0"/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48000" y="3200400"/>
            <a:ext cx="1963150" cy="980427"/>
            <a:chOff x="3048000" y="3218913"/>
            <a:chExt cx="1963150" cy="980427"/>
          </a:xfrm>
        </p:grpSpPr>
        <p:grpSp>
          <p:nvGrpSpPr>
            <p:cNvPr id="4" name="Group 3"/>
            <p:cNvGrpSpPr/>
            <p:nvPr/>
          </p:nvGrpSpPr>
          <p:grpSpPr>
            <a:xfrm>
              <a:off x="3962400" y="3218913"/>
              <a:ext cx="1048750" cy="980427"/>
              <a:chOff x="3352800" y="1537408"/>
              <a:chExt cx="1159333" cy="1270778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3368871" y="2209800"/>
                <a:ext cx="114326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3635865" y="1537408"/>
                <a:ext cx="607132" cy="59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400" b="1" dirty="0">
                    <a:solidFill>
                      <a:srgbClr val="002060"/>
                    </a:solidFill>
                  </a:rPr>
                  <a:t>TP 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352800" y="2209800"/>
                <a:ext cx="1087093" cy="59838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indent="-57150"/>
                <a:r>
                  <a:rPr lang="en-US" sz="2400" b="1" dirty="0">
                    <a:solidFill>
                      <a:srgbClr val="002060"/>
                    </a:solidFill>
                  </a:rPr>
                  <a:t>TP + 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FN </a:t>
                </a:r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048000" y="344974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sz="2400" b="1" dirty="0" smtClean="0">
                  <a:solidFill>
                    <a:srgbClr val="002060"/>
                  </a:solidFill>
                </a:rPr>
                <a:t>TPR =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89290" y="4724400"/>
            <a:ext cx="1963150" cy="980427"/>
            <a:chOff x="3048000" y="3218913"/>
            <a:chExt cx="1963150" cy="980427"/>
          </a:xfrm>
        </p:grpSpPr>
        <p:grpSp>
          <p:nvGrpSpPr>
            <p:cNvPr id="11" name="Group 10"/>
            <p:cNvGrpSpPr/>
            <p:nvPr/>
          </p:nvGrpSpPr>
          <p:grpSpPr>
            <a:xfrm>
              <a:off x="3962400" y="3218913"/>
              <a:ext cx="1048750" cy="980427"/>
              <a:chOff x="3352800" y="1537408"/>
              <a:chExt cx="1159333" cy="1270778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3368871" y="2209800"/>
                <a:ext cx="114326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35865" y="1537408"/>
                <a:ext cx="617021" cy="598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2400" b="1" dirty="0">
                    <a:solidFill>
                      <a:srgbClr val="002060"/>
                    </a:solidFill>
                  </a:rPr>
                  <a:t>F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P </a:t>
                </a:r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352800" y="2209800"/>
                <a:ext cx="1127010" cy="598386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 indent="-57150"/>
                <a:r>
                  <a:rPr lang="en-US" sz="2400" b="1" dirty="0">
                    <a:solidFill>
                      <a:srgbClr val="002060"/>
                    </a:solidFill>
                  </a:rPr>
                  <a:t>F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P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+ T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N </a:t>
                </a:r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048000" y="344974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sz="2400" b="1" dirty="0">
                  <a:solidFill>
                    <a:srgbClr val="002060"/>
                  </a:solidFill>
                </a:rPr>
                <a:t>F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PR =</a:t>
              </a:r>
              <a:endParaRPr lang="en-US" sz="24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00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stack.imgur.com/9NpXJ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7200"/>
            <a:ext cx="4340225" cy="32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10690"/>
            <a:ext cx="4724401" cy="384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67200" y="381000"/>
            <a:ext cx="472440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AUC</a:t>
            </a:r>
            <a:r>
              <a:rPr lang="en-US" sz="1400" dirty="0"/>
              <a:t> stands for "Area under the ROC Curve</a:t>
            </a:r>
            <a:r>
              <a:rPr lang="en-US" sz="1400" dirty="0" smtClean="0"/>
              <a:t>.“</a:t>
            </a:r>
          </a:p>
          <a:p>
            <a:r>
              <a:rPr lang="en-US" sz="1400" dirty="0"/>
              <a:t>AUC provides an aggregate measure of performance across all possible classification thresholds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AUC – value ranges from 0 to 1 ; less than 0.5 classifier has no predictive ability</a:t>
            </a:r>
          </a:p>
          <a:p>
            <a:r>
              <a:rPr lang="en-US" sz="1400" b="1" i="1" dirty="0" smtClean="0"/>
              <a:t>Indicative interpretations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0.5 – 0.6 -&gt; </a:t>
            </a:r>
            <a:r>
              <a:rPr lang="en-US" sz="1400" b="1" dirty="0" smtClean="0">
                <a:solidFill>
                  <a:schemeClr val="accent1"/>
                </a:solidFill>
              </a:rPr>
              <a:t>Almost no predictive ability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0.6 – 0.7 -&gt; </a:t>
            </a:r>
            <a:r>
              <a:rPr lang="en-US" sz="1400" b="1" dirty="0" smtClean="0">
                <a:solidFill>
                  <a:schemeClr val="accent1"/>
                </a:solidFill>
              </a:rPr>
              <a:t>Weak Predictive ability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0.7 – 0.8 -&gt; </a:t>
            </a:r>
            <a:r>
              <a:rPr lang="en-US" sz="1400" b="1" dirty="0">
                <a:solidFill>
                  <a:schemeClr val="accent1"/>
                </a:solidFill>
              </a:rPr>
              <a:t>Fair predictive ability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0.8 – 0.9 -&gt; </a:t>
            </a:r>
            <a:r>
              <a:rPr lang="en-US" sz="1400" b="1" dirty="0">
                <a:solidFill>
                  <a:schemeClr val="accent1"/>
                </a:solidFill>
              </a:rPr>
              <a:t>Good predictive ability</a:t>
            </a:r>
          </a:p>
          <a:p>
            <a:r>
              <a:rPr lang="en-US" sz="1400" b="1" dirty="0">
                <a:solidFill>
                  <a:schemeClr val="accent2"/>
                </a:solidFill>
              </a:rPr>
              <a:t>0.9 – 1.0 </a:t>
            </a:r>
            <a:r>
              <a:rPr lang="en-US" sz="1400" b="1" dirty="0">
                <a:solidFill>
                  <a:schemeClr val="accent1"/>
                </a:solidFill>
              </a:rPr>
              <a:t>-&gt; Excellent predictive abilit</a:t>
            </a:r>
            <a:r>
              <a:rPr lang="en-US" sz="1400" b="1" dirty="0">
                <a:solidFill>
                  <a:schemeClr val="accent2"/>
                </a:solidFill>
              </a:rPr>
              <a:t>y</a:t>
            </a:r>
          </a:p>
        </p:txBody>
      </p:sp>
      <p:sp>
        <p:nvSpPr>
          <p:cNvPr id="7" name="Rectangle 6"/>
          <p:cNvSpPr/>
          <p:nvPr/>
        </p:nvSpPr>
        <p:spPr>
          <a:xfrm>
            <a:off x="7638807" y="0"/>
            <a:ext cx="12003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Cont..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4111823"/>
            <a:ext cx="4154487" cy="688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5576" y="3779438"/>
            <a:ext cx="43402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Can plot the curves of more than one classifier</a:t>
            </a:r>
          </a:p>
          <a:p>
            <a:r>
              <a:rPr lang="en-US" sz="2000" b="1" dirty="0" err="1" smtClean="0">
                <a:solidFill>
                  <a:srgbClr val="7030A0"/>
                </a:solidFill>
              </a:rPr>
              <a:t>Eg</a:t>
            </a:r>
            <a:r>
              <a:rPr lang="en-US" sz="2000" b="1" dirty="0" smtClean="0">
                <a:solidFill>
                  <a:srgbClr val="7030A0"/>
                </a:solidFill>
              </a:rPr>
              <a:t>. – 3 classifiers – drawn 3 curves </a:t>
            </a:r>
            <a:endParaRPr lang="en-US" sz="2000" b="1" dirty="0">
              <a:solidFill>
                <a:srgbClr val="7030A0"/>
              </a:solidFill>
            </a:endParaRPr>
          </a:p>
          <a:p>
            <a:r>
              <a:rPr lang="en-US" sz="2000" b="1" dirty="0" smtClean="0">
                <a:solidFill>
                  <a:srgbClr val="7030A0"/>
                </a:solidFill>
              </a:rPr>
              <a:t>AUC of each classifier is verified with others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Inference can be drawn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Area below … line – classifier with no predictive values</a:t>
            </a:r>
          </a:p>
        </p:txBody>
      </p:sp>
    </p:spTree>
    <p:extLst>
      <p:ext uri="{BB962C8B-B14F-4D97-AF65-F5344CB8AC3E}">
        <p14:creationId xmlns:p14="http://schemas.microsoft.com/office/powerpoint/2010/main" val="31008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305800" cy="30480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 startAt="2"/>
            </a:pPr>
            <a:r>
              <a:rPr lang="en-US" b="1" i="1" dirty="0"/>
              <a:t>Supervised learning </a:t>
            </a:r>
            <a:r>
              <a:rPr lang="en-US" b="1" i="1" dirty="0" smtClean="0"/>
              <a:t>- Regression</a:t>
            </a:r>
          </a:p>
          <a:p>
            <a:pPr marL="514350" indent="-514350">
              <a:buFont typeface="+mj-lt"/>
              <a:buAutoNum type="alphaUcPeriod" startAt="2"/>
            </a:pPr>
            <a:endParaRPr lang="en-US" b="1" i="1" dirty="0" smtClean="0"/>
          </a:p>
          <a:p>
            <a:r>
              <a:rPr lang="en-US" sz="2800" dirty="0" smtClean="0"/>
              <a:t>Well-fitted regression model – predicted values close to actual values</a:t>
            </a:r>
          </a:p>
          <a:p>
            <a:r>
              <a:rPr lang="en-US" sz="2800" dirty="0" smtClean="0"/>
              <a:t>Linear regression model – predictor </a:t>
            </a:r>
            <a:r>
              <a:rPr lang="en-US" sz="2800" dirty="0" err="1" smtClean="0"/>
              <a:t>varaible</a:t>
            </a:r>
            <a:r>
              <a:rPr lang="en-US" sz="2800" dirty="0" smtClean="0"/>
              <a:t> (x) ; value is target variable (y) – model representation</a:t>
            </a:r>
          </a:p>
          <a:p>
            <a:pPr marL="457200" lvl="1" indent="0">
              <a:buNone/>
            </a:pPr>
            <a:r>
              <a:rPr lang="en-US" sz="2400" dirty="0" smtClean="0"/>
              <a:t>y = mx + c</a:t>
            </a:r>
          </a:p>
          <a:p>
            <a:pPr marL="514350" indent="-514350">
              <a:buFont typeface="+mj-lt"/>
              <a:buAutoNum type="alphaUcPeriod" startAt="2"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3048000"/>
            <a:ext cx="57150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038600"/>
            <a:ext cx="312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  <a:r>
              <a:rPr lang="en-US" b="1" dirty="0" smtClean="0"/>
              <a:t> is the actual value</a:t>
            </a:r>
          </a:p>
          <a:p>
            <a:endParaRPr lang="en-US" b="1" dirty="0" smtClean="0"/>
          </a:p>
          <a:p>
            <a:pPr>
              <a:lnSpc>
                <a:spcPct val="50000"/>
              </a:lnSpc>
            </a:pPr>
            <a:r>
              <a:rPr lang="en-US" b="1" dirty="0" smtClean="0"/>
              <a:t>              ^</a:t>
            </a:r>
          </a:p>
          <a:p>
            <a:pPr>
              <a:lnSpc>
                <a:spcPct val="50000"/>
              </a:lnSpc>
            </a:pPr>
            <a:r>
              <a:rPr lang="en-US" b="1" dirty="0" err="1" smtClean="0"/>
              <a:t>yhat</a:t>
            </a:r>
            <a:r>
              <a:rPr lang="en-US" b="1" dirty="0" smtClean="0"/>
              <a:t>  or y - predicted value</a:t>
            </a:r>
          </a:p>
          <a:p>
            <a:pPr>
              <a:lnSpc>
                <a:spcPct val="50000"/>
              </a:lnSpc>
            </a:pPr>
            <a:endParaRPr lang="en-US" b="1" dirty="0"/>
          </a:p>
          <a:p>
            <a:pPr>
              <a:lnSpc>
                <a:spcPct val="50000"/>
              </a:lnSpc>
            </a:pPr>
            <a:endParaRPr lang="en-US" b="1" dirty="0" smtClean="0"/>
          </a:p>
          <a:p>
            <a:pPr>
              <a:lnSpc>
                <a:spcPct val="50000"/>
              </a:lnSpc>
            </a:pPr>
            <a:r>
              <a:rPr lang="en-US" b="1" dirty="0" smtClean="0"/>
              <a:t>Error is the measurement </a:t>
            </a:r>
          </a:p>
          <a:p>
            <a:pPr>
              <a:lnSpc>
                <a:spcPct val="50000"/>
              </a:lnSpc>
            </a:pPr>
            <a:endParaRPr lang="en-US" b="1" dirty="0"/>
          </a:p>
          <a:p>
            <a:pPr>
              <a:lnSpc>
                <a:spcPct val="50000"/>
              </a:lnSpc>
            </a:pPr>
            <a:r>
              <a:rPr lang="en-US" b="1" dirty="0" smtClean="0"/>
              <a:t>Between – residual - &gt; </a:t>
            </a:r>
          </a:p>
          <a:p>
            <a:pPr>
              <a:lnSpc>
                <a:spcPct val="50000"/>
              </a:lnSpc>
            </a:pPr>
            <a:endParaRPr lang="en-US" b="1" dirty="0"/>
          </a:p>
          <a:p>
            <a:pPr>
              <a:lnSpc>
                <a:spcPct val="5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50000"/>
              </a:lnSpc>
            </a:pPr>
            <a:r>
              <a:rPr lang="en-US" b="1" dirty="0"/>
              <a:t>y</a:t>
            </a:r>
            <a:r>
              <a:rPr lang="en-US" b="1" dirty="0" smtClean="0"/>
              <a:t> and </a:t>
            </a:r>
            <a:r>
              <a:rPr lang="en-US" b="1" dirty="0" err="1" smtClean="0"/>
              <a:t>yhat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11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4801"/>
            <a:ext cx="8229600" cy="3124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Regression model – fitted well if residual value is less</a:t>
            </a:r>
          </a:p>
          <a:p>
            <a:r>
              <a:rPr lang="en-US" sz="2800" dirty="0" smtClean="0"/>
              <a:t>R- squared – good measure to evaluate model fitness – known as coefficient of determination</a:t>
            </a:r>
          </a:p>
          <a:p>
            <a:r>
              <a:rPr lang="en-US" sz="2800" dirty="0" smtClean="0"/>
              <a:t>Values lies between 0 to 1 (0% - 100%) – large value – better fit</a:t>
            </a:r>
          </a:p>
          <a:p>
            <a:r>
              <a:rPr lang="en-US" sz="2800" dirty="0" smtClean="0"/>
              <a:t>Calculated as</a:t>
            </a:r>
          </a:p>
          <a:p>
            <a:endParaRPr lang="en-US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1"/>
            <a:ext cx="6565900" cy="152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24400"/>
            <a:ext cx="6858000" cy="152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4800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7630" y="6324771"/>
            <a:ext cx="229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y Is the mean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05400" y="647700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49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9436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UcPeriod" startAt="3"/>
            </a:pPr>
            <a:r>
              <a:rPr lang="en-US" b="1" i="1" dirty="0" smtClean="0"/>
              <a:t>Unsupervised </a:t>
            </a:r>
            <a:r>
              <a:rPr lang="en-US" b="1" i="1" dirty="0"/>
              <a:t>learning - </a:t>
            </a:r>
            <a:r>
              <a:rPr lang="en-US" b="1" i="1" dirty="0" smtClean="0"/>
              <a:t>Clustering</a:t>
            </a:r>
            <a:endParaRPr lang="en-US" b="1" i="1" dirty="0"/>
          </a:p>
          <a:p>
            <a:pPr lvl="1"/>
            <a:r>
              <a:rPr lang="en-US" dirty="0" smtClean="0"/>
              <a:t>Try to reveal natural grouping amongst the  data sets</a:t>
            </a:r>
          </a:p>
          <a:p>
            <a:pPr lvl="1"/>
            <a:r>
              <a:rPr lang="en-US" dirty="0" smtClean="0"/>
              <a:t>Tricky to evaluate the performance </a:t>
            </a:r>
          </a:p>
          <a:p>
            <a:pPr lvl="1"/>
            <a:r>
              <a:rPr lang="en-US" dirty="0" smtClean="0"/>
              <a:t>‘Clustering is in the eye of the beholder’</a:t>
            </a:r>
          </a:p>
          <a:p>
            <a:pPr lvl="1"/>
            <a:r>
              <a:rPr lang="en-US" dirty="0" smtClean="0"/>
              <a:t>Two challenges</a:t>
            </a:r>
          </a:p>
          <a:p>
            <a:pPr lvl="2"/>
            <a:r>
              <a:rPr lang="en-US" dirty="0" smtClean="0"/>
              <a:t>Not known how many clusters can be formulated from particular data set. Completely open-ended in most cases ; provided as a user input </a:t>
            </a:r>
          </a:p>
          <a:p>
            <a:pPr lvl="2"/>
            <a:r>
              <a:rPr lang="en-US" dirty="0" smtClean="0"/>
              <a:t>Even if no of clusters is given, same number of clusters can be formed with different groups of data instances</a:t>
            </a:r>
          </a:p>
          <a:p>
            <a:pPr lvl="1"/>
            <a:r>
              <a:rPr lang="en-US" dirty="0" smtClean="0"/>
              <a:t>Successful if the clusters identified using the algorithm is able to achieve the right results in the overall problem domain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customer segmentation in marketing campaign – successful if the marketing campaign ends with a success</a:t>
            </a:r>
          </a:p>
        </p:txBody>
      </p:sp>
    </p:spTree>
    <p:extLst>
      <p:ext uri="{BB962C8B-B14F-4D97-AF65-F5344CB8AC3E}">
        <p14:creationId xmlns:p14="http://schemas.microsoft.com/office/powerpoint/2010/main" val="16631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71500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Internal evaluation</a:t>
            </a:r>
          </a:p>
          <a:p>
            <a:pPr lvl="1"/>
            <a:r>
              <a:rPr lang="en-US" dirty="0" smtClean="0"/>
              <a:t>Based on the underlying data that was clustered.</a:t>
            </a:r>
          </a:p>
          <a:p>
            <a:pPr lvl="1"/>
            <a:r>
              <a:rPr lang="en-US" dirty="0" smtClean="0"/>
              <a:t>Measures cluster quality based on </a:t>
            </a:r>
          </a:p>
          <a:p>
            <a:pPr lvl="2"/>
            <a:r>
              <a:rPr lang="en-US" dirty="0" smtClean="0"/>
              <a:t>homogeneity of data belonging to the same cluster and</a:t>
            </a:r>
          </a:p>
          <a:p>
            <a:pPr lvl="2"/>
            <a:r>
              <a:rPr lang="en-US" dirty="0" smtClean="0"/>
              <a:t>heterogeneity of data belonging to different clusters</a:t>
            </a:r>
          </a:p>
          <a:p>
            <a:pPr lvl="1"/>
            <a:r>
              <a:rPr lang="en-US" dirty="0" smtClean="0"/>
              <a:t>Silhouette Coefficient </a:t>
            </a:r>
          </a:p>
          <a:p>
            <a:pPr lvl="2"/>
            <a:r>
              <a:rPr lang="en-US" dirty="0" smtClean="0"/>
              <a:t> most popular internal evaluation methods, uses distance (Euclidean or Manhattan distances)</a:t>
            </a:r>
          </a:p>
          <a:p>
            <a:pPr marL="457200" lvl="1" indent="0">
              <a:buNone/>
            </a:pPr>
            <a:r>
              <a:rPr lang="en-US" dirty="0" smtClean="0"/>
              <a:t>Silhouette width = </a:t>
            </a:r>
            <a:r>
              <a:rPr lang="en-US" sz="3500" dirty="0" smtClean="0"/>
              <a:t>(</a:t>
            </a:r>
            <a:r>
              <a:rPr lang="en-US" dirty="0" smtClean="0"/>
              <a:t>b(</a:t>
            </a:r>
            <a:r>
              <a:rPr lang="en-US" dirty="0" err="1" smtClean="0"/>
              <a:t>i</a:t>
            </a:r>
            <a:r>
              <a:rPr lang="en-US" dirty="0" smtClean="0"/>
              <a:t>) – a(</a:t>
            </a:r>
            <a:r>
              <a:rPr lang="en-US" dirty="0" err="1" smtClean="0"/>
              <a:t>i</a:t>
            </a:r>
            <a:r>
              <a:rPr lang="en-US" dirty="0" smtClean="0"/>
              <a:t>)</a:t>
            </a:r>
            <a:r>
              <a:rPr lang="en-US" sz="3500" dirty="0" smtClean="0"/>
              <a:t>)</a:t>
            </a:r>
            <a:r>
              <a:rPr lang="en-US" dirty="0" smtClean="0"/>
              <a:t> / max</a:t>
            </a:r>
            <a:r>
              <a:rPr lang="en-US" sz="3000" dirty="0" smtClean="0"/>
              <a:t>{</a:t>
            </a:r>
            <a:r>
              <a:rPr lang="en-US" dirty="0" smtClean="0"/>
              <a:t>a(</a:t>
            </a:r>
            <a:r>
              <a:rPr lang="en-US" dirty="0" err="1" smtClean="0"/>
              <a:t>i</a:t>
            </a:r>
            <a:r>
              <a:rPr lang="en-US" dirty="0"/>
              <a:t>)</a:t>
            </a:r>
            <a:r>
              <a:rPr lang="en-US" dirty="0" smtClean="0"/>
              <a:t>, b(</a:t>
            </a:r>
            <a:r>
              <a:rPr lang="en-US" dirty="0" err="1" smtClean="0"/>
              <a:t>i</a:t>
            </a:r>
            <a:r>
              <a:rPr lang="en-US" sz="2600" dirty="0" smtClean="0"/>
              <a:t>)</a:t>
            </a:r>
            <a:r>
              <a:rPr lang="en-US" sz="3000" dirty="0" smtClean="0"/>
              <a:t>}</a:t>
            </a:r>
          </a:p>
          <a:p>
            <a:pPr marL="457200" lvl="1" indent="0">
              <a:buNone/>
            </a:pPr>
            <a:r>
              <a:rPr lang="en-US" dirty="0" smtClean="0"/>
              <a:t>Where </a:t>
            </a:r>
          </a:p>
          <a:p>
            <a:pPr marL="457200" lvl="1" indent="0">
              <a:buNone/>
            </a:pPr>
            <a:r>
              <a:rPr lang="en-US" sz="2600" dirty="0" smtClean="0"/>
              <a:t>a(</a:t>
            </a:r>
            <a:r>
              <a:rPr lang="en-US" sz="2600" dirty="0" err="1" smtClean="0"/>
              <a:t>i</a:t>
            </a:r>
            <a:r>
              <a:rPr lang="en-US" sz="2600" dirty="0" smtClean="0"/>
              <a:t>) </a:t>
            </a:r>
            <a:r>
              <a:rPr lang="en-US" sz="2200" dirty="0" smtClean="0"/>
              <a:t>– average of distances a</a:t>
            </a:r>
            <a:r>
              <a:rPr lang="en-US" sz="2200" baseline="-25000" dirty="0"/>
              <a:t>i1</a:t>
            </a:r>
            <a:r>
              <a:rPr lang="en-US" sz="2200" dirty="0" smtClean="0"/>
              <a:t>,a</a:t>
            </a:r>
            <a:r>
              <a:rPr lang="en-US" sz="2200" baseline="-25000" dirty="0"/>
              <a:t>i2</a:t>
            </a:r>
            <a:r>
              <a:rPr lang="en-US" sz="2200" dirty="0" smtClean="0"/>
              <a:t>…</a:t>
            </a:r>
            <a:r>
              <a:rPr lang="en-US" sz="2200" dirty="0" err="1" smtClean="0"/>
              <a:t>a</a:t>
            </a:r>
            <a:r>
              <a:rPr lang="en-US" sz="2200" baseline="-25000" dirty="0" err="1" smtClean="0"/>
              <a:t>in</a:t>
            </a:r>
            <a:r>
              <a:rPr lang="en-US" sz="2200" dirty="0" smtClean="0"/>
              <a:t> of the different data elements from the </a:t>
            </a:r>
            <a:r>
              <a:rPr lang="en-US" sz="2200" dirty="0" err="1" smtClean="0"/>
              <a:t>ith</a:t>
            </a:r>
            <a:r>
              <a:rPr lang="en-US" sz="2200" dirty="0" smtClean="0"/>
              <a:t> data element in cluster 1</a:t>
            </a:r>
          </a:p>
          <a:p>
            <a:pPr marL="457200" lvl="1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 n1 data elements in cluster 1</a:t>
            </a:r>
          </a:p>
          <a:p>
            <a:pPr marL="457200" lvl="1" indent="0">
              <a:buNone/>
            </a:pPr>
            <a:r>
              <a:rPr lang="en-US" sz="2600" dirty="0" smtClean="0"/>
              <a:t>a(</a:t>
            </a:r>
            <a:r>
              <a:rPr lang="en-US" sz="2600" dirty="0" err="1" smtClean="0"/>
              <a:t>i</a:t>
            </a:r>
            <a:r>
              <a:rPr lang="en-US" sz="2600" dirty="0" smtClean="0"/>
              <a:t>) </a:t>
            </a:r>
            <a:r>
              <a:rPr lang="en-US" sz="2600" dirty="0"/>
              <a:t>= </a:t>
            </a:r>
            <a:r>
              <a:rPr lang="en-US" sz="2600" dirty="0" smtClean="0"/>
              <a:t>(a</a:t>
            </a:r>
            <a:r>
              <a:rPr lang="en-US" sz="2600" baseline="-25000" dirty="0" smtClean="0"/>
              <a:t>i1</a:t>
            </a:r>
            <a:r>
              <a:rPr lang="en-US" sz="2600" dirty="0" smtClean="0"/>
              <a:t> + a</a:t>
            </a:r>
            <a:r>
              <a:rPr lang="en-US" sz="2600" baseline="-25000" dirty="0" smtClean="0"/>
              <a:t>i2 </a:t>
            </a:r>
            <a:r>
              <a:rPr lang="en-US" sz="2600" dirty="0" smtClean="0"/>
              <a:t>+… +</a:t>
            </a:r>
            <a:r>
              <a:rPr lang="en-US" sz="2600" dirty="0" err="1" smtClean="0"/>
              <a:t>a</a:t>
            </a:r>
            <a:r>
              <a:rPr lang="en-US" sz="2600" baseline="-25000" dirty="0" err="1" smtClean="0"/>
              <a:t>in</a:t>
            </a:r>
            <a:r>
              <a:rPr lang="en-US" sz="2600" dirty="0" smtClean="0"/>
              <a:t>) / n</a:t>
            </a:r>
            <a:r>
              <a:rPr lang="en-US" sz="2600" baseline="-25000" dirty="0" smtClean="0"/>
              <a:t>1</a:t>
            </a:r>
            <a:r>
              <a:rPr lang="en-US" sz="2600" dirty="0" smtClean="0"/>
              <a:t>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2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610600" cy="6248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Frequently tracked functions –</a:t>
            </a:r>
          </a:p>
          <a:p>
            <a:r>
              <a:rPr lang="en-US" dirty="0" smtClean="0"/>
              <a:t>Cost function – Error function – measures the extent to which the model is going wrong in estimating the relationship between X and Y ; how bad model is performing</a:t>
            </a:r>
          </a:p>
          <a:p>
            <a:r>
              <a:rPr lang="en-US" dirty="0" smtClean="0"/>
              <a:t>Loss function – almost similar to cost function - defined on data point; while cost function is for entire training data set</a:t>
            </a:r>
          </a:p>
          <a:p>
            <a:r>
              <a:rPr lang="en-US" dirty="0" smtClean="0"/>
              <a:t>Objective function – ML is optimization problem – way to evaluate the quality or optimality of a solution – objective is goal</a:t>
            </a:r>
          </a:p>
          <a:p>
            <a:pPr lvl="1"/>
            <a:r>
              <a:rPr lang="en-US" dirty="0" smtClean="0"/>
              <a:t>Target is to find values of model parameter to max or minimize the return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715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600" dirty="0" smtClean="0"/>
              <a:t>Calculation of b(</a:t>
            </a:r>
            <a:r>
              <a:rPr lang="en-US" sz="2600" dirty="0" err="1" smtClean="0"/>
              <a:t>i</a:t>
            </a:r>
            <a:r>
              <a:rPr lang="en-US" sz="2600" dirty="0" smtClean="0"/>
              <a:t>) example –</a:t>
            </a:r>
          </a:p>
          <a:p>
            <a:pPr marL="457200" lvl="1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if data element ‘I’ in cluster 1 with different data element in cluster ‘4’ then - </a:t>
            </a:r>
          </a:p>
          <a:p>
            <a:pPr marL="457200" lvl="1" indent="0">
              <a:buNone/>
            </a:pPr>
            <a:r>
              <a:rPr lang="en-US" sz="2600" dirty="0" smtClean="0"/>
              <a:t>b</a:t>
            </a:r>
            <a:r>
              <a:rPr lang="en-US" sz="2600" baseline="-25000" dirty="0" smtClean="0"/>
              <a:t>14</a:t>
            </a:r>
            <a:r>
              <a:rPr lang="en-US" sz="2600" dirty="0" smtClean="0"/>
              <a:t>(average) </a:t>
            </a:r>
            <a:r>
              <a:rPr lang="en-US" sz="2200" dirty="0" smtClean="0"/>
              <a:t>– </a:t>
            </a:r>
            <a:r>
              <a:rPr lang="en-US" sz="2400" i="1" dirty="0" smtClean="0"/>
              <a:t>(b</a:t>
            </a:r>
            <a:r>
              <a:rPr lang="en-US" sz="2400" i="1" baseline="-25000" dirty="0" smtClean="0"/>
              <a:t>14</a:t>
            </a:r>
            <a:r>
              <a:rPr lang="en-US" sz="2400" i="1" dirty="0" smtClean="0"/>
              <a:t> (1)+ b</a:t>
            </a:r>
            <a:r>
              <a:rPr lang="en-US" sz="2400" i="1" baseline="-25000" dirty="0" smtClean="0"/>
              <a:t>14</a:t>
            </a:r>
            <a:r>
              <a:rPr lang="en-US" sz="2400" i="1" dirty="0" smtClean="0"/>
              <a:t> (2)……+b</a:t>
            </a:r>
            <a:r>
              <a:rPr lang="en-US" sz="2400" i="1" baseline="-25000" dirty="0" smtClean="0"/>
              <a:t>14</a:t>
            </a:r>
            <a:r>
              <a:rPr lang="en-US" sz="2400" i="1" dirty="0" smtClean="0"/>
              <a:t> (n</a:t>
            </a:r>
            <a:r>
              <a:rPr lang="en-US" sz="2400" i="1" baseline="-25000" dirty="0" smtClean="0"/>
              <a:t>4</a:t>
            </a:r>
            <a:r>
              <a:rPr lang="en-US" sz="2400" i="1" dirty="0" smtClean="0"/>
              <a:t>)) </a:t>
            </a:r>
            <a:r>
              <a:rPr lang="en-US" sz="2400" dirty="0" smtClean="0"/>
              <a:t>/ </a:t>
            </a:r>
            <a:r>
              <a:rPr lang="en-US" sz="2400" i="1" dirty="0" smtClean="0"/>
              <a:t>n</a:t>
            </a:r>
            <a:r>
              <a:rPr lang="en-US" sz="2400" i="1" baseline="-25000" dirty="0" smtClean="0"/>
              <a:t>4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- n</a:t>
            </a:r>
            <a:r>
              <a:rPr lang="en-US" sz="2200" baseline="-25000" dirty="0" smtClean="0"/>
              <a:t>4</a:t>
            </a:r>
            <a:r>
              <a:rPr lang="en-US" sz="2200" dirty="0" smtClean="0"/>
              <a:t> data elements in cluster 4</a:t>
            </a:r>
          </a:p>
          <a:p>
            <a:pPr marL="457200" lvl="1" indent="0">
              <a:buNone/>
            </a:pPr>
            <a:r>
              <a:rPr lang="en-US" sz="2400" dirty="0" smtClean="0"/>
              <a:t>b(</a:t>
            </a:r>
            <a:r>
              <a:rPr lang="en-US" sz="2400" dirty="0" err="1" smtClean="0"/>
              <a:t>i</a:t>
            </a:r>
            <a:r>
              <a:rPr lang="en-US" sz="2400" dirty="0" smtClean="0"/>
              <a:t>) </a:t>
            </a:r>
            <a:r>
              <a:rPr lang="en-US" sz="2400" dirty="0"/>
              <a:t>= </a:t>
            </a:r>
            <a:r>
              <a:rPr lang="en-US" sz="2400" dirty="0" err="1" smtClean="0"/>
              <a:t>mimimum</a:t>
            </a:r>
            <a:r>
              <a:rPr lang="en-US" sz="2400" dirty="0" smtClean="0"/>
              <a:t>(b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(average),</a:t>
            </a:r>
            <a:r>
              <a:rPr lang="en-US" sz="2400" dirty="0"/>
              <a:t> </a:t>
            </a:r>
            <a:r>
              <a:rPr lang="en-US" sz="2400" dirty="0" smtClean="0"/>
              <a:t>b</a:t>
            </a:r>
            <a:r>
              <a:rPr lang="en-US" sz="2400" baseline="-25000" dirty="0" smtClean="0"/>
              <a:t>13</a:t>
            </a:r>
            <a:r>
              <a:rPr lang="en-US" sz="2400" dirty="0" smtClean="0"/>
              <a:t>(average),</a:t>
            </a:r>
            <a:r>
              <a:rPr lang="en-US" sz="2400" dirty="0"/>
              <a:t> b</a:t>
            </a:r>
            <a:r>
              <a:rPr lang="en-US" sz="2400" baseline="-25000" dirty="0"/>
              <a:t>14</a:t>
            </a:r>
            <a:r>
              <a:rPr lang="en-US" sz="2400" dirty="0"/>
              <a:t>(average</a:t>
            </a:r>
            <a:r>
              <a:rPr lang="en-US" sz="2400" dirty="0" smtClean="0"/>
              <a:t>))</a:t>
            </a:r>
            <a:r>
              <a:rPr lang="en-US" sz="2600" dirty="0" smtClean="0"/>
              <a:t>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41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32" y="304800"/>
            <a:ext cx="784886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712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715000"/>
          </a:xfrm>
        </p:spPr>
        <p:txBody>
          <a:bodyPr>
            <a:normAutofit/>
          </a:bodyPr>
          <a:lstStyle/>
          <a:p>
            <a:r>
              <a:rPr lang="en-US" i="1" dirty="0" smtClean="0"/>
              <a:t>External evaluation</a:t>
            </a:r>
          </a:p>
          <a:p>
            <a:pPr lvl="1"/>
            <a:r>
              <a:rPr lang="en-US" dirty="0" smtClean="0"/>
              <a:t>Based on how close the results are compared to those known class labels</a:t>
            </a:r>
          </a:p>
          <a:p>
            <a:pPr lvl="1"/>
            <a:r>
              <a:rPr lang="en-US" dirty="0" smtClean="0"/>
              <a:t>Purity – most popular measure of cluster algorithms </a:t>
            </a:r>
          </a:p>
          <a:p>
            <a:pPr lvl="2"/>
            <a:r>
              <a:rPr lang="en-US" dirty="0" smtClean="0"/>
              <a:t>Evaluates the extent to which clusters contain a single class</a:t>
            </a:r>
          </a:p>
          <a:p>
            <a:pPr lvl="2"/>
            <a:r>
              <a:rPr lang="en-US" dirty="0" smtClean="0"/>
              <a:t>For a data set having ‘n’ data instances and ‘c’ known class </a:t>
            </a:r>
            <a:r>
              <a:rPr lang="en-US" dirty="0" err="1" smtClean="0"/>
              <a:t>lables</a:t>
            </a:r>
            <a:r>
              <a:rPr lang="en-US" dirty="0" smtClean="0"/>
              <a:t> – generates ‘k’ clusters, purity is measured as : </a:t>
            </a:r>
          </a:p>
          <a:p>
            <a:pPr marL="914400" lvl="2" indent="0">
              <a:buNone/>
            </a:pPr>
            <a:r>
              <a:rPr lang="en-US" dirty="0" smtClean="0"/>
              <a:t>Purity = 1/n ∑ max (k </a:t>
            </a:r>
            <a:r>
              <a:rPr lang="ii-CN" altLang="en-US" dirty="0" smtClean="0"/>
              <a:t>ꓵ </a:t>
            </a:r>
            <a:r>
              <a:rPr lang="en-US" altLang="ii-CN" dirty="0" smtClean="0"/>
              <a:t>c)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3691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t="8135"/>
          <a:stretch/>
        </p:blipFill>
        <p:spPr bwMode="auto">
          <a:xfrm>
            <a:off x="533400" y="356135"/>
            <a:ext cx="7772400" cy="634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843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IMPROVING PERFORMANCE OF A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we improve performance of model</a:t>
            </a:r>
          </a:p>
          <a:p>
            <a:pPr lvl="1"/>
            <a:r>
              <a:rPr lang="en-US" dirty="0" smtClean="0"/>
              <a:t>What levers for improving the performance?</a:t>
            </a:r>
          </a:p>
          <a:p>
            <a:pPr lvl="1"/>
            <a:r>
              <a:rPr lang="en-US" dirty="0" smtClean="0"/>
              <a:t>Which model should be selected for which ML task</a:t>
            </a:r>
          </a:p>
          <a:p>
            <a:pPr lvl="1"/>
            <a:r>
              <a:rPr lang="en-US" dirty="0" smtClean="0"/>
              <a:t>Some discussions</a:t>
            </a:r>
          </a:p>
          <a:p>
            <a:pPr lvl="2"/>
            <a:r>
              <a:rPr lang="en-US" dirty="0" smtClean="0"/>
              <a:t>Type of learning the task in hand – supervised or unsupervised</a:t>
            </a:r>
          </a:p>
          <a:p>
            <a:pPr lvl="2"/>
            <a:r>
              <a:rPr lang="en-US" dirty="0" smtClean="0"/>
              <a:t>Type of data, </a:t>
            </a:r>
            <a:r>
              <a:rPr lang="en-US" dirty="0" err="1" smtClean="0"/>
              <a:t>i.e</a:t>
            </a:r>
            <a:r>
              <a:rPr lang="en-US" dirty="0" smtClean="0"/>
              <a:t> numeric or categorical</a:t>
            </a:r>
          </a:p>
          <a:p>
            <a:pPr lvl="2"/>
            <a:r>
              <a:rPr lang="en-US" dirty="0" smtClean="0"/>
              <a:t>Sometimes on the problem domain</a:t>
            </a:r>
          </a:p>
          <a:p>
            <a:pPr lvl="2"/>
            <a:r>
              <a:rPr lang="en-US" dirty="0" smtClean="0"/>
              <a:t>Experience in working with different models to solve problems of diverse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1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Ways to improve model performance </a:t>
            </a:r>
          </a:p>
          <a:p>
            <a:pPr lvl="1"/>
            <a:r>
              <a:rPr lang="en-US" dirty="0" smtClean="0"/>
              <a:t>By tuning model parameter</a:t>
            </a:r>
          </a:p>
          <a:p>
            <a:pPr lvl="2"/>
            <a:r>
              <a:rPr lang="en-US" dirty="0" smtClean="0"/>
              <a:t>Process of adjusting the model fitting options</a:t>
            </a:r>
          </a:p>
          <a:p>
            <a:pPr lvl="3"/>
            <a:r>
              <a:rPr lang="en-US" dirty="0" smtClean="0"/>
              <a:t>Most ML models will have at least one model that can be tuned</a:t>
            </a:r>
          </a:p>
          <a:p>
            <a:pPr lvl="3"/>
            <a:r>
              <a:rPr lang="en-US" dirty="0" err="1" smtClean="0"/>
              <a:t>Eg</a:t>
            </a:r>
            <a:r>
              <a:rPr lang="en-US" dirty="0" smtClean="0"/>
              <a:t> – </a:t>
            </a:r>
            <a:r>
              <a:rPr lang="en-US" dirty="0" err="1" smtClean="0"/>
              <a:t>kNN</a:t>
            </a:r>
            <a:r>
              <a:rPr lang="en-US" dirty="0" smtClean="0"/>
              <a:t> (k </a:t>
            </a:r>
            <a:r>
              <a:rPr lang="en-US" dirty="0"/>
              <a:t>N</a:t>
            </a:r>
            <a:r>
              <a:rPr lang="en-US" dirty="0" smtClean="0"/>
              <a:t>earest Neighbor) model – use different values of k – number of nearest neighbors – tune the model</a:t>
            </a:r>
          </a:p>
          <a:p>
            <a:pPr lvl="3"/>
            <a:r>
              <a:rPr lang="en-US" dirty="0" smtClean="0"/>
              <a:t>No of hidden layers in neural networks model</a:t>
            </a:r>
          </a:p>
          <a:p>
            <a:pPr lvl="1"/>
            <a:r>
              <a:rPr lang="en-US" dirty="0" smtClean="0"/>
              <a:t>Ensemble – combining different models with diverse strength</a:t>
            </a:r>
          </a:p>
          <a:p>
            <a:pPr lvl="2"/>
            <a:r>
              <a:rPr lang="en-US" dirty="0" smtClean="0"/>
              <a:t>Helps in averaging out biases and reducing variance</a:t>
            </a:r>
          </a:p>
          <a:p>
            <a:pPr lvl="2"/>
            <a:r>
              <a:rPr lang="en-US" dirty="0" smtClean="0"/>
              <a:t>Steps</a:t>
            </a:r>
          </a:p>
          <a:p>
            <a:pPr lvl="3"/>
            <a:r>
              <a:rPr lang="en-US" dirty="0" smtClean="0"/>
              <a:t>Build a number of models based on training data</a:t>
            </a:r>
          </a:p>
          <a:p>
            <a:pPr lvl="3"/>
            <a:r>
              <a:rPr lang="en-US" dirty="0" smtClean="0"/>
              <a:t>Sampling techniques may be used to generate unique data sets</a:t>
            </a:r>
          </a:p>
          <a:p>
            <a:pPr lvl="3"/>
            <a:r>
              <a:rPr lang="en-US" dirty="0" smtClean="0"/>
              <a:t>Same datasets can be used bur the models combined are varying</a:t>
            </a:r>
          </a:p>
          <a:p>
            <a:pPr lvl="3"/>
            <a:r>
              <a:rPr lang="en-US" dirty="0" smtClean="0"/>
              <a:t>Outputs from different models are combined using a combination function</a:t>
            </a:r>
          </a:p>
          <a:p>
            <a:pPr lvl="3"/>
            <a:endParaRPr lang="en-US" dirty="0" smtClean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5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0" r="3506"/>
          <a:stretch/>
        </p:blipFill>
        <p:spPr bwMode="auto">
          <a:xfrm>
            <a:off x="76200" y="228600"/>
            <a:ext cx="9067800" cy="661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218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Ensemble methods</a:t>
            </a:r>
          </a:p>
          <a:p>
            <a:pPr lvl="1"/>
            <a:r>
              <a:rPr lang="en-US" dirty="0" smtClean="0"/>
              <a:t>Bootstrap aggregation or bagging	</a:t>
            </a:r>
          </a:p>
          <a:p>
            <a:pPr lvl="2"/>
            <a:r>
              <a:rPr lang="en-US" dirty="0" smtClean="0"/>
              <a:t>Uses bootstrap sampling to generate multiple training sets</a:t>
            </a:r>
          </a:p>
          <a:p>
            <a:pPr lvl="2"/>
            <a:r>
              <a:rPr lang="en-US" dirty="0" smtClean="0"/>
              <a:t>Train a set of modes using the same learning algo</a:t>
            </a:r>
          </a:p>
          <a:p>
            <a:pPr lvl="2"/>
            <a:r>
              <a:rPr lang="en-US" dirty="0" smtClean="0"/>
              <a:t>Outcomes of the models are combined – voting or average </a:t>
            </a:r>
          </a:p>
          <a:p>
            <a:pPr lvl="2"/>
            <a:r>
              <a:rPr lang="en-US" dirty="0" smtClean="0"/>
              <a:t>Very simple – can perform well for unstable learners like decision tree where slight change in data large impact</a:t>
            </a:r>
          </a:p>
          <a:p>
            <a:pPr lvl="1"/>
            <a:r>
              <a:rPr lang="en-US" dirty="0" smtClean="0"/>
              <a:t>Boosting </a:t>
            </a:r>
          </a:p>
          <a:p>
            <a:pPr lvl="2"/>
            <a:r>
              <a:rPr lang="en-US" dirty="0" smtClean="0"/>
              <a:t>Weaker training models are trained or resampled data and out comes are combined based on performance of different modes</a:t>
            </a:r>
          </a:p>
          <a:p>
            <a:pPr lvl="3"/>
            <a:r>
              <a:rPr lang="en-US" dirty="0" smtClean="0"/>
              <a:t>Based on idea of generating weak and slowly learning</a:t>
            </a:r>
          </a:p>
          <a:p>
            <a:pPr lvl="1"/>
            <a:r>
              <a:rPr lang="en-US" dirty="0" smtClean="0"/>
              <a:t>Random forest – ensemble of decision trees – hence name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652377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4600"/>
            <a:ext cx="7772400" cy="150018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FEATURE ENGINEERING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202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72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Feature – attribute of data in ML</a:t>
            </a:r>
          </a:p>
          <a:p>
            <a:r>
              <a:rPr lang="en-US" dirty="0" smtClean="0"/>
              <a:t>Data set having n features  - n-dimensional data set</a:t>
            </a:r>
          </a:p>
          <a:p>
            <a:r>
              <a:rPr lang="en-US" dirty="0" smtClean="0"/>
              <a:t>Unstructured data – raw, unorganized – </a:t>
            </a:r>
            <a:r>
              <a:rPr lang="en-US" dirty="0" err="1" smtClean="0"/>
              <a:t>eg</a:t>
            </a:r>
            <a:r>
              <a:rPr lang="en-US" dirty="0" smtClean="0"/>
              <a:t> text data – twitter ,</a:t>
            </a:r>
            <a:r>
              <a:rPr lang="en-US" dirty="0" err="1" smtClean="0"/>
              <a:t>facebook</a:t>
            </a:r>
            <a:endParaRPr lang="en-US" dirty="0" smtClean="0"/>
          </a:p>
          <a:p>
            <a:r>
              <a:rPr lang="en-US" dirty="0" smtClean="0"/>
              <a:t>Feature engineering – Process of a data set into features such that – represent the data set more effectively – resulting in better performance</a:t>
            </a:r>
          </a:p>
          <a:p>
            <a:r>
              <a:rPr lang="en-US" dirty="0" smtClean="0"/>
              <a:t>Two major elements</a:t>
            </a:r>
          </a:p>
          <a:p>
            <a:pPr lvl="1"/>
            <a:r>
              <a:rPr lang="en-US" dirty="0" smtClean="0"/>
              <a:t>Feature Transformation</a:t>
            </a:r>
          </a:p>
          <a:p>
            <a:pPr lvl="1"/>
            <a:r>
              <a:rPr lang="en-US" dirty="0" smtClean="0"/>
              <a:t>Feature Subset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Multiple factors  -  selecting the model</a:t>
            </a:r>
          </a:p>
          <a:p>
            <a:pPr lvl="1"/>
            <a:r>
              <a:rPr lang="en-US" dirty="0" smtClean="0"/>
              <a:t>Kind of problem we want to solve</a:t>
            </a:r>
          </a:p>
          <a:p>
            <a:pPr lvl="1"/>
            <a:r>
              <a:rPr lang="en-US" dirty="0" smtClean="0"/>
              <a:t>The nature of underlying data</a:t>
            </a:r>
          </a:p>
          <a:p>
            <a:r>
              <a:rPr lang="en-US" dirty="0" smtClean="0"/>
              <a:t>Model – yielding remarkable results in certain situations may fail in different situation</a:t>
            </a:r>
          </a:p>
          <a:p>
            <a:r>
              <a:rPr lang="en-US" dirty="0" smtClean="0"/>
              <a:t>Difficult to give a generic guidance related to which ML has to be selected</a:t>
            </a:r>
          </a:p>
          <a:p>
            <a:pPr lvl="1"/>
            <a:r>
              <a:rPr lang="en-US" dirty="0" smtClean="0"/>
              <a:t>No one model that works best for every ML Problem</a:t>
            </a:r>
          </a:p>
          <a:p>
            <a:pPr lvl="1"/>
            <a:r>
              <a:rPr lang="en-US" dirty="0" smtClean="0"/>
              <a:t>As in ‘ NO FREE LUNCH’</a:t>
            </a:r>
          </a:p>
          <a:p>
            <a:r>
              <a:rPr lang="en-US" dirty="0" smtClean="0"/>
              <a:t>Two types </a:t>
            </a:r>
          </a:p>
          <a:p>
            <a:pPr lvl="1"/>
            <a:r>
              <a:rPr lang="en-US" dirty="0" smtClean="0"/>
              <a:t>Models for supervised learning – predictive models</a:t>
            </a:r>
          </a:p>
          <a:p>
            <a:pPr lvl="1"/>
            <a:r>
              <a:rPr lang="en-US" dirty="0" smtClean="0"/>
              <a:t>Models for unsupervised learning – Descriptive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Feature </a:t>
            </a:r>
            <a:r>
              <a:rPr lang="en-US" dirty="0" smtClean="0">
                <a:solidFill>
                  <a:srgbClr val="FF0000"/>
                </a:solidFill>
              </a:rPr>
              <a:t>Transformation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Transforms the data  -structured / unstructured into a new set – represents the underlying problem which ML is trying to solve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– text categorization - spam/ not spam – can’t let the model identify and have all data set as training features – can represent doc with bag of words</a:t>
            </a:r>
          </a:p>
          <a:p>
            <a:r>
              <a:rPr lang="en-US" dirty="0" smtClean="0"/>
              <a:t>Effective tool for dimensionality reduction  and boosting ML performance</a:t>
            </a:r>
          </a:p>
          <a:p>
            <a:r>
              <a:rPr lang="en-US" dirty="0" smtClean="0"/>
              <a:t>Two goals</a:t>
            </a:r>
          </a:p>
          <a:p>
            <a:pPr lvl="1"/>
            <a:r>
              <a:rPr lang="en-US" dirty="0" smtClean="0"/>
              <a:t>Achieving best reconstruction of the original features in the data set</a:t>
            </a:r>
          </a:p>
          <a:p>
            <a:pPr lvl="1"/>
            <a:r>
              <a:rPr lang="en-US" dirty="0" smtClean="0"/>
              <a:t>Achieving highest efficiency in the learning task</a:t>
            </a:r>
          </a:p>
          <a:p>
            <a:r>
              <a:rPr lang="en-US" dirty="0"/>
              <a:t>Two variants</a:t>
            </a:r>
          </a:p>
          <a:p>
            <a:pPr lvl="1"/>
            <a:r>
              <a:rPr lang="en-US" dirty="0"/>
              <a:t>Feature Construction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9427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458200" cy="3581400"/>
          </a:xfrm>
        </p:spPr>
        <p:txBody>
          <a:bodyPr/>
          <a:lstStyle/>
          <a:p>
            <a:pPr marL="971550" lvl="1" indent="-514350">
              <a:buFont typeface="+mj-lt"/>
              <a:buAutoNum type="alphaUcPeriod"/>
            </a:pPr>
            <a:r>
              <a:rPr lang="en-US" sz="3200" b="1" i="1" dirty="0" smtClean="0"/>
              <a:t>Feature Construction</a:t>
            </a:r>
          </a:p>
          <a:p>
            <a:pPr lvl="2"/>
            <a:r>
              <a:rPr lang="en-US" dirty="0" smtClean="0"/>
              <a:t>Transforming a given set of inputs to generate a new set of powerful features</a:t>
            </a:r>
          </a:p>
          <a:p>
            <a:pPr lvl="2"/>
            <a:r>
              <a:rPr lang="en-US" dirty="0" smtClean="0"/>
              <a:t>Discovers </a:t>
            </a:r>
            <a:r>
              <a:rPr lang="en-US" dirty="0"/>
              <a:t>missing info among the relationships between features and argument vector space creating additional features – if n features are there – after this m might get added – </a:t>
            </a:r>
            <a:r>
              <a:rPr lang="en-US" dirty="0" err="1"/>
              <a:t>n+m</a:t>
            </a:r>
            <a:r>
              <a:rPr lang="en-US" dirty="0"/>
              <a:t>  dimensional data </a:t>
            </a:r>
            <a:r>
              <a:rPr lang="en-US" dirty="0" smtClean="0"/>
              <a:t>set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– data set has 3 features -  </a:t>
            </a:r>
            <a:r>
              <a:rPr lang="en-US" dirty="0" err="1" smtClean="0"/>
              <a:t>appt</a:t>
            </a:r>
            <a:r>
              <a:rPr lang="en-US" dirty="0" smtClean="0"/>
              <a:t> length, breadth, price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5269"/>
              </p:ext>
            </p:extLst>
          </p:nvPr>
        </p:nvGraphicFramePr>
        <p:xfrm>
          <a:off x="457200" y="3962400"/>
          <a:ext cx="3124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906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23,60,000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12,15,000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21,84,000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19,84,000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67984"/>
              </p:ext>
            </p:extLst>
          </p:nvPr>
        </p:nvGraphicFramePr>
        <p:xfrm>
          <a:off x="4495800" y="3962400"/>
          <a:ext cx="4114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706"/>
                <a:gridCol w="973494"/>
                <a:gridCol w="978569"/>
                <a:gridCol w="11550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Breadth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23,60,000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12,15,000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21,84,000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19,84,000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810000" y="4876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6096000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 dimensions - original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00600" y="5926723"/>
            <a:ext cx="4166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r>
              <a:rPr lang="en-US" sz="2000" b="1" dirty="0" smtClean="0"/>
              <a:t> dimensions – </a:t>
            </a:r>
          </a:p>
          <a:p>
            <a:r>
              <a:rPr lang="en-US" sz="2000" dirty="0" smtClean="0"/>
              <a:t>We can exclude the first 2 also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159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"/>
            <a:ext cx="8610600" cy="5943600"/>
          </a:xfrm>
        </p:spPr>
        <p:txBody>
          <a:bodyPr/>
          <a:lstStyle/>
          <a:p>
            <a:pPr marL="1371600" lvl="2" indent="-514350">
              <a:buFont typeface="+mj-lt"/>
              <a:buAutoNum type="romanLcPeriod"/>
            </a:pPr>
            <a:r>
              <a:rPr lang="en-US" b="1" i="1" dirty="0" smtClean="0"/>
              <a:t>Encoding Categorical (Nominal) variables</a:t>
            </a:r>
          </a:p>
          <a:p>
            <a:pPr marL="1314450" lvl="3" indent="0">
              <a:buNone/>
            </a:pPr>
            <a:r>
              <a:rPr lang="en-US" b="1" i="1" dirty="0" smtClean="0"/>
              <a:t>City A, City B, City C… - can be encoded as 1,2,3….</a:t>
            </a:r>
          </a:p>
          <a:p>
            <a:pPr marL="1314450" lvl="3" indent="0">
              <a:buNone/>
            </a:pPr>
            <a:r>
              <a:rPr lang="en-US" b="1" i="1" dirty="0" smtClean="0"/>
              <a:t>Sunny, rainy – is sunny -1, is rainy – 1 ; 0 stands for not sunny/rainy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sz="2400" b="1" i="1" dirty="0" smtClean="0"/>
              <a:t>Encoding </a:t>
            </a:r>
            <a:r>
              <a:rPr lang="en-US" sz="2400" b="1" i="1" dirty="0"/>
              <a:t>Categorical </a:t>
            </a:r>
            <a:r>
              <a:rPr lang="en-US" sz="2400" b="1" i="1" dirty="0" smtClean="0"/>
              <a:t>(</a:t>
            </a:r>
            <a:r>
              <a:rPr lang="en-US" b="1" i="1" dirty="0" smtClean="0"/>
              <a:t>Ordinal</a:t>
            </a:r>
            <a:r>
              <a:rPr lang="en-US" sz="2400" b="1" i="1" dirty="0" smtClean="0"/>
              <a:t>) variables</a:t>
            </a:r>
          </a:p>
          <a:p>
            <a:pPr marL="1314450" lvl="3" indent="0">
              <a:buNone/>
            </a:pPr>
            <a:r>
              <a:rPr lang="en-US" sz="2000" b="1" i="1" dirty="0" err="1" smtClean="0"/>
              <a:t>Eg</a:t>
            </a:r>
            <a:r>
              <a:rPr lang="en-US" sz="2000" b="1" i="1" dirty="0" smtClean="0"/>
              <a:t> – need values to work on – say grades – B, C, A, D – can be coded as 2,3,1,4 </a:t>
            </a:r>
          </a:p>
          <a:p>
            <a:pPr marL="1371600" lvl="2" indent="-514350">
              <a:buFont typeface="+mj-lt"/>
              <a:buAutoNum type="romanLcPeriod"/>
            </a:pPr>
            <a:r>
              <a:rPr lang="en-US" sz="2400" b="1" i="1" dirty="0" smtClean="0"/>
              <a:t>Transforming numeric (Continuous) values to categorical values</a:t>
            </a:r>
          </a:p>
          <a:p>
            <a:pPr marL="1314450" lvl="3" indent="0">
              <a:buNone/>
            </a:pPr>
            <a:r>
              <a:rPr lang="en-US" b="1" i="1" dirty="0" err="1" smtClean="0"/>
              <a:t>Eg</a:t>
            </a:r>
            <a:r>
              <a:rPr lang="en-US" b="1" i="1" dirty="0" smtClean="0"/>
              <a:t> – real estate price perdition(regression) – real estate category prediction (classification problem)</a:t>
            </a:r>
            <a:endParaRPr lang="en-US" sz="2000" b="1" i="1" dirty="0" smtClean="0"/>
          </a:p>
          <a:p>
            <a:pPr marL="1371600" lvl="2" indent="-514350">
              <a:buFont typeface="+mj-lt"/>
              <a:buAutoNum type="romanLcPeriod"/>
            </a:pPr>
            <a:r>
              <a:rPr lang="en-US" sz="2400" b="1" i="1" dirty="0" smtClean="0"/>
              <a:t>Text Specific Feature Construction</a:t>
            </a:r>
          </a:p>
          <a:p>
            <a:pPr marL="1314450" lvl="3" indent="0">
              <a:buNone/>
            </a:pPr>
            <a:r>
              <a:rPr lang="en-US" sz="2000" b="1" i="1" dirty="0" smtClean="0"/>
              <a:t>Making sense of text – unstructured data is difficult – not so straightforward – text key words to numerical representation</a:t>
            </a:r>
          </a:p>
          <a:p>
            <a:pPr marL="1314450" lvl="3" indent="0">
              <a:buNone/>
            </a:pPr>
            <a:r>
              <a:rPr lang="en-US" b="1" i="1" dirty="0" smtClean="0"/>
              <a:t>Three major steps – Tokenize, count, normalize  </a:t>
            </a:r>
          </a:p>
          <a:p>
            <a:pPr marL="1314450" lvl="3" indent="0">
              <a:buNone/>
            </a:pP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164845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837"/>
            <a:ext cx="8229600" cy="5897563"/>
          </a:xfrm>
        </p:spPr>
        <p:txBody>
          <a:bodyPr>
            <a:noAutofit/>
          </a:bodyPr>
          <a:lstStyle/>
          <a:p>
            <a:pPr marL="971550" lvl="1" indent="-514350">
              <a:buFont typeface="+mj-lt"/>
              <a:buAutoNum type="alphaUcPeriod" startAt="2"/>
            </a:pPr>
            <a:r>
              <a:rPr lang="en-US" sz="3200" b="1" i="1" dirty="0"/>
              <a:t>Feature Extraction</a:t>
            </a:r>
          </a:p>
          <a:p>
            <a:pPr lvl="2"/>
            <a:r>
              <a:rPr lang="en-US" dirty="0"/>
              <a:t>Process of extracting or constructing new set of features from the original set using some functional </a:t>
            </a:r>
            <a:r>
              <a:rPr lang="en-US" dirty="0" smtClean="0"/>
              <a:t>mapping</a:t>
            </a:r>
          </a:p>
          <a:p>
            <a:pPr lvl="2"/>
            <a:r>
              <a:rPr lang="en-US" dirty="0" smtClean="0"/>
              <a:t>Example</a:t>
            </a:r>
          </a:p>
          <a:p>
            <a:pPr lvl="3"/>
            <a:r>
              <a:rPr lang="en-US" dirty="0" smtClean="0"/>
              <a:t>For Boolean features  – conjunction, disjunction, negation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3"/>
            <a:r>
              <a:rPr lang="en-US" dirty="0" smtClean="0"/>
              <a:t>For Nominal features – Cartesian product, M of N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3"/>
            <a:r>
              <a:rPr lang="en-US" dirty="0" smtClean="0"/>
              <a:t>For Numeric features -  max, min, addition, multiplication, </a:t>
            </a:r>
            <a:r>
              <a:rPr lang="en-US" dirty="0" err="1" smtClean="0"/>
              <a:t>avg</a:t>
            </a:r>
            <a:r>
              <a:rPr lang="en-US" dirty="0" smtClean="0"/>
              <a:t>, deviation, equivalence, etc.</a:t>
            </a:r>
          </a:p>
          <a:p>
            <a:pPr lvl="2"/>
            <a:r>
              <a:rPr lang="en-US" dirty="0" smtClean="0"/>
              <a:t>Popular feature extraction algorithms used - </a:t>
            </a:r>
          </a:p>
          <a:p>
            <a:pPr marL="1885950" lvl="3" indent="-571500">
              <a:buFont typeface="+mj-lt"/>
              <a:buAutoNum type="romanLcPeriod"/>
            </a:pPr>
            <a:r>
              <a:rPr lang="en-US" b="1" i="1" dirty="0"/>
              <a:t>Principal Component Analysis</a:t>
            </a:r>
          </a:p>
          <a:p>
            <a:pPr marL="1885950" lvl="3" indent="-571500">
              <a:buFont typeface="+mj-lt"/>
              <a:buAutoNum type="romanLcPeriod"/>
            </a:pPr>
            <a:r>
              <a:rPr lang="en-US" b="1" i="1" dirty="0"/>
              <a:t>Singular value Decomposition</a:t>
            </a:r>
          </a:p>
          <a:p>
            <a:pPr marL="1885950" lvl="3" indent="-571500">
              <a:buFont typeface="+mj-lt"/>
              <a:buAutoNum type="romanLcPeriod"/>
            </a:pPr>
            <a:r>
              <a:rPr lang="en-US" b="1" i="1" dirty="0"/>
              <a:t>Linear Discriminate Analysis</a:t>
            </a:r>
          </a:p>
          <a:p>
            <a:pPr lvl="3"/>
            <a:endParaRPr lang="en-US" dirty="0" smtClean="0"/>
          </a:p>
          <a:p>
            <a:pPr lvl="3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664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1028700" lvl="1" indent="-571500">
              <a:buFont typeface="+mj-lt"/>
              <a:buAutoNum type="romanLcPeriod"/>
            </a:pPr>
            <a:r>
              <a:rPr lang="en-US" b="1" i="1" dirty="0" smtClean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2562911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1028700" lvl="1" indent="-571500">
              <a:buFont typeface="+mj-lt"/>
              <a:buAutoNum type="romanLcPeriod" startAt="2"/>
            </a:pPr>
            <a:r>
              <a:rPr lang="en-US" b="1" i="1" dirty="0" smtClean="0"/>
              <a:t>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29244966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/>
          <a:lstStyle/>
          <a:p>
            <a:pPr marL="1028700" lvl="1" indent="-571500">
              <a:buFont typeface="+mj-lt"/>
              <a:buAutoNum type="romanLcPeriod" startAt="3"/>
            </a:pPr>
            <a:r>
              <a:rPr lang="en-US" b="1" i="1" smtClean="0"/>
              <a:t>Linear </a:t>
            </a:r>
            <a:r>
              <a:rPr lang="en-US" b="1" i="1" dirty="0" smtClean="0"/>
              <a:t>Discriminate Analysis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2449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Predictive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Try to predict certain value using values in </a:t>
            </a:r>
            <a:r>
              <a:rPr lang="en-US" dirty="0" err="1" smtClean="0"/>
              <a:t>i</a:t>
            </a:r>
            <a:r>
              <a:rPr lang="en-US" dirty="0" smtClean="0"/>
              <a:t>/p data set</a:t>
            </a:r>
          </a:p>
          <a:p>
            <a:r>
              <a:rPr lang="en-US" dirty="0" smtClean="0"/>
              <a:t>Learning model – establish relationship b/w </a:t>
            </a:r>
            <a:r>
              <a:rPr lang="en-US" dirty="0" err="1" smtClean="0"/>
              <a:t>targe</a:t>
            </a:r>
            <a:r>
              <a:rPr lang="en-US" dirty="0" smtClean="0"/>
              <a:t> feature , </a:t>
            </a:r>
            <a:r>
              <a:rPr lang="en-US" dirty="0" err="1" smtClean="0"/>
              <a:t>i.e</a:t>
            </a:r>
            <a:r>
              <a:rPr lang="en-US" dirty="0" smtClean="0"/>
              <a:t>, feature being predicted and the predictor features</a:t>
            </a:r>
          </a:p>
          <a:p>
            <a:r>
              <a:rPr lang="en-US" dirty="0" smtClean="0"/>
              <a:t>Clear focus on – what to learn &amp; how to learn</a:t>
            </a:r>
          </a:p>
          <a:p>
            <a:r>
              <a:rPr lang="en-US" dirty="0" smtClean="0"/>
              <a:t>Predict value of category or class</a:t>
            </a:r>
          </a:p>
          <a:p>
            <a:pPr lvl="1"/>
            <a:r>
              <a:rPr lang="en-US" dirty="0" smtClean="0"/>
              <a:t>Predicting win/loss in a cricket match</a:t>
            </a:r>
          </a:p>
          <a:p>
            <a:pPr lvl="1"/>
            <a:r>
              <a:rPr lang="en-US" dirty="0" smtClean="0"/>
              <a:t>Predicting whether a customer may move to another product</a:t>
            </a:r>
          </a:p>
          <a:p>
            <a:pPr lvl="1"/>
            <a:r>
              <a:rPr lang="en-US" dirty="0" err="1" smtClean="0"/>
              <a:t>Algos</a:t>
            </a:r>
            <a:r>
              <a:rPr lang="en-US" dirty="0" smtClean="0"/>
              <a:t> used – </a:t>
            </a:r>
            <a:r>
              <a:rPr lang="en-US" dirty="0" err="1" smtClean="0"/>
              <a:t>kNN</a:t>
            </a:r>
            <a:r>
              <a:rPr lang="en-US" dirty="0" smtClean="0"/>
              <a:t>, Decision Tree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Predict </a:t>
            </a:r>
            <a:r>
              <a:rPr lang="en-US" dirty="0" smtClean="0"/>
              <a:t>numerical values of the target</a:t>
            </a:r>
            <a:endParaRPr lang="en-US" dirty="0"/>
          </a:p>
          <a:p>
            <a:pPr lvl="1"/>
            <a:r>
              <a:rPr lang="en-US" dirty="0"/>
              <a:t>Predicting </a:t>
            </a:r>
            <a:r>
              <a:rPr lang="en-US" dirty="0" smtClean="0"/>
              <a:t>revenue growth in the successive year</a:t>
            </a:r>
            <a:endParaRPr lang="en-US" dirty="0"/>
          </a:p>
          <a:p>
            <a:pPr lvl="1"/>
            <a:r>
              <a:rPr lang="en-US" dirty="0" smtClean="0"/>
              <a:t>Predicting amount of rainfall</a:t>
            </a:r>
          </a:p>
          <a:p>
            <a:pPr lvl="1"/>
            <a:r>
              <a:rPr lang="en-US" dirty="0" err="1" smtClean="0"/>
              <a:t>Algos</a:t>
            </a:r>
            <a:r>
              <a:rPr lang="en-US" dirty="0" smtClean="0"/>
              <a:t> used – </a:t>
            </a:r>
            <a:r>
              <a:rPr lang="en-US" dirty="0" err="1" smtClean="0"/>
              <a:t>egs</a:t>
            </a:r>
            <a:r>
              <a:rPr lang="en-US" dirty="0" smtClean="0"/>
              <a:t> linear regression / logistic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15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Descriptive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Describe a data set or gain insight from a data set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No</a:t>
            </a:r>
            <a:r>
              <a:rPr lang="en-US" dirty="0" smtClean="0"/>
              <a:t> target feature or Single feature of interest</a:t>
            </a:r>
          </a:p>
          <a:p>
            <a:r>
              <a:rPr lang="en-US" dirty="0" smtClean="0"/>
              <a:t>Group together similar data instances</a:t>
            </a:r>
          </a:p>
          <a:p>
            <a:pPr lvl="1"/>
            <a:r>
              <a:rPr lang="en-US" dirty="0" smtClean="0"/>
              <a:t>Customer grouping or segmentation based on social, demographic, ethnic </a:t>
            </a:r>
            <a:r>
              <a:rPr lang="en-US" dirty="0" err="1" smtClean="0"/>
              <a:t>etc</a:t>
            </a:r>
            <a:r>
              <a:rPr lang="en-US" dirty="0" smtClean="0"/>
              <a:t> factors</a:t>
            </a:r>
          </a:p>
          <a:p>
            <a:pPr lvl="1"/>
            <a:r>
              <a:rPr lang="en-US" dirty="0" smtClean="0"/>
              <a:t>Grouping of commodities in an inventory</a:t>
            </a:r>
          </a:p>
          <a:p>
            <a:pPr lvl="1"/>
            <a:r>
              <a:rPr lang="en-US" dirty="0" smtClean="0"/>
              <a:t>Grouping of music based on different aspects</a:t>
            </a:r>
            <a:endParaRPr lang="en-US" dirty="0"/>
          </a:p>
          <a:p>
            <a:r>
              <a:rPr lang="en-US" dirty="0" smtClean="0"/>
              <a:t>Used for Market basket analysis</a:t>
            </a:r>
          </a:p>
        </p:txBody>
      </p:sp>
    </p:spTree>
    <p:extLst>
      <p:ext uri="{BB962C8B-B14F-4D97-AF65-F5344CB8AC3E}">
        <p14:creationId xmlns:p14="http://schemas.microsoft.com/office/powerpoint/2010/main" val="24909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TRAINING THE MODEL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(for supervised learning)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Holdout Method</a:t>
            </a:r>
          </a:p>
          <a:p>
            <a:pPr lvl="1"/>
            <a:r>
              <a:rPr lang="en-US" sz="2400" dirty="0" smtClean="0"/>
              <a:t>Supervised learning – using labelled input data</a:t>
            </a:r>
          </a:p>
          <a:p>
            <a:pPr lvl="1"/>
            <a:r>
              <a:rPr lang="en-US" sz="2400" dirty="0" smtClean="0"/>
              <a:t>Test data may not be known; label value of test data not known </a:t>
            </a:r>
          </a:p>
          <a:p>
            <a:pPr lvl="2"/>
            <a:r>
              <a:rPr lang="en-US" dirty="0" smtClean="0"/>
              <a:t>Part of input data is held back – holdout method</a:t>
            </a:r>
          </a:p>
          <a:p>
            <a:pPr lvl="1"/>
            <a:endParaRPr lang="en-US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823686" y="3125373"/>
            <a:ext cx="7710714" cy="3732627"/>
            <a:chOff x="1447800" y="2253734"/>
            <a:chExt cx="7710714" cy="3732627"/>
          </a:xfrm>
        </p:grpSpPr>
        <p:sp>
          <p:nvSpPr>
            <p:cNvPr id="5" name="Flowchart: Magnetic Disk 4"/>
            <p:cNvSpPr/>
            <p:nvPr/>
          </p:nvSpPr>
          <p:spPr>
            <a:xfrm>
              <a:off x="1447800" y="3810000"/>
              <a:ext cx="1295400" cy="12954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Input Data</a:t>
              </a:r>
              <a:endParaRPr lang="en-US" sz="2000" b="1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76600" y="2286000"/>
              <a:ext cx="1752600" cy="76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Training Data</a:t>
              </a:r>
              <a:endParaRPr lang="en-US" sz="2000" b="1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91200" y="5181600"/>
              <a:ext cx="1371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Test Data</a:t>
              </a:r>
              <a:endParaRPr lang="en-US" sz="2400" b="1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715000" y="2971800"/>
              <a:ext cx="1447800" cy="1371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7-Point Star 11"/>
            <p:cNvSpPr/>
            <p:nvPr/>
          </p:nvSpPr>
          <p:spPr>
            <a:xfrm>
              <a:off x="5776686" y="3467100"/>
              <a:ext cx="762000" cy="685800"/>
            </a:xfrm>
            <a:prstGeom prst="star7">
              <a:avLst/>
            </a:prstGeom>
            <a:solidFill>
              <a:schemeClr val="tx2">
                <a:lumMod val="20000"/>
                <a:lumOff val="80000"/>
              </a:schemeClr>
            </a:solidFill>
            <a:ln w="174625" cap="sq">
              <a:solidFill>
                <a:schemeClr val="accent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7-Point Star 13"/>
            <p:cNvSpPr/>
            <p:nvPr/>
          </p:nvSpPr>
          <p:spPr>
            <a:xfrm>
              <a:off x="6438900" y="3048000"/>
              <a:ext cx="609600" cy="533400"/>
            </a:xfrm>
            <a:prstGeom prst="star7">
              <a:avLst/>
            </a:prstGeom>
            <a:solidFill>
              <a:schemeClr val="tx2">
                <a:lumMod val="20000"/>
                <a:lumOff val="80000"/>
              </a:schemeClr>
            </a:solidFill>
            <a:ln w="174625" cap="sq">
              <a:solidFill>
                <a:schemeClr val="accent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6172200" y="4349750"/>
              <a:ext cx="533400" cy="7556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7162800" y="5334000"/>
              <a:ext cx="7620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 rot="6962320" flipH="1">
              <a:off x="5093426" y="3036450"/>
              <a:ext cx="419100" cy="71238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Elbow Connector 17"/>
            <p:cNvCxnSpPr>
              <a:stCxn id="5" idx="1"/>
              <a:endCxn id="6" idx="1"/>
            </p:cNvCxnSpPr>
            <p:nvPr/>
          </p:nvCxnSpPr>
          <p:spPr>
            <a:xfrm rot="5400000" flipH="1" flipV="1">
              <a:off x="2114550" y="2647950"/>
              <a:ext cx="1143000" cy="1181100"/>
            </a:xfrm>
            <a:prstGeom prst="bentConnector2">
              <a:avLst/>
            </a:prstGeom>
            <a:ln w="2222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5" idx="3"/>
              <a:endCxn id="8" idx="1"/>
            </p:cNvCxnSpPr>
            <p:nvPr/>
          </p:nvCxnSpPr>
          <p:spPr>
            <a:xfrm rot="16200000" flipH="1">
              <a:off x="3752850" y="3448050"/>
              <a:ext cx="381000" cy="3695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950520" y="225373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70% - 80%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3200" y="5617029"/>
              <a:ext cx="1053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20%-30%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39314" y="5225143"/>
              <a:ext cx="1219200" cy="5539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Model performance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4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76200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rgbClr val="C00000"/>
                </a:solidFill>
              </a:rPr>
              <a:t>- Cont..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K – fold Cross- validation method</a:t>
            </a:r>
          </a:p>
          <a:p>
            <a:pPr lvl="1"/>
            <a:r>
              <a:rPr lang="en-US" dirty="0" smtClean="0"/>
              <a:t>Special variant of holdout method – repeated holdout – ensure randomness of the composed data sets</a:t>
            </a:r>
          </a:p>
          <a:p>
            <a:pPr lvl="1"/>
            <a:r>
              <a:rPr lang="en-US" dirty="0" smtClean="0"/>
              <a:t>The process of repeated holdouts – basis of k-fold</a:t>
            </a:r>
          </a:p>
          <a:p>
            <a:pPr lvl="1"/>
            <a:r>
              <a:rPr lang="en-US" dirty="0" smtClean="0"/>
              <a:t>The data set is divided into k-completely distinct or non overlapping random partition called folds</a:t>
            </a:r>
          </a:p>
          <a:p>
            <a:pPr lvl="1"/>
            <a:r>
              <a:rPr lang="en-US" dirty="0" smtClean="0"/>
              <a:t>The value k – can be set to any number</a:t>
            </a:r>
          </a:p>
          <a:p>
            <a:r>
              <a:rPr lang="en-US" dirty="0" smtClean="0"/>
              <a:t>Two popular approaches</a:t>
            </a:r>
          </a:p>
          <a:p>
            <a:pPr lvl="1"/>
            <a:r>
              <a:rPr lang="en-US" b="1" dirty="0" smtClean="0"/>
              <a:t>10 fold cross-validation (10-fold CV)</a:t>
            </a:r>
          </a:p>
          <a:p>
            <a:pPr lvl="1"/>
            <a:r>
              <a:rPr lang="en-US" b="1" dirty="0" smtClean="0"/>
              <a:t>Leave-one-out Cross-validation(LOOCV)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54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2760</Words>
  <Application>Microsoft Office PowerPoint</Application>
  <PresentationFormat>On-screen Show (4:3)</PresentationFormat>
  <Paragraphs>478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UNIT II</vt:lpstr>
      <vt:lpstr>SELECTING A MODEL</vt:lpstr>
      <vt:lpstr>PowerPoint Presentation</vt:lpstr>
      <vt:lpstr>PowerPoint Presentation</vt:lpstr>
      <vt:lpstr>PowerPoint Presentation</vt:lpstr>
      <vt:lpstr>Predictive Models</vt:lpstr>
      <vt:lpstr>Descriptive Models</vt:lpstr>
      <vt:lpstr>TRAINING THE MODEL  (for supervised learning)</vt:lpstr>
      <vt:lpstr>- Cont..</vt:lpstr>
      <vt:lpstr>- Cont..</vt:lpstr>
      <vt:lpstr>- Cont..</vt:lpstr>
      <vt:lpstr>- Cont..</vt:lpstr>
      <vt:lpstr>- Cont..</vt:lpstr>
      <vt:lpstr>- Cont..</vt:lpstr>
      <vt:lpstr>- Cont..</vt:lpstr>
      <vt:lpstr>Lazy Vs. Eager Learner</vt:lpstr>
      <vt:lpstr>MODEL REPRESENTATION &amp; INTERPRETABILITY</vt:lpstr>
      <vt:lpstr> Cont..</vt:lpstr>
      <vt:lpstr>PowerPoint Presentation</vt:lpstr>
      <vt:lpstr> Cont..</vt:lpstr>
      <vt:lpstr> Cont..</vt:lpstr>
      <vt:lpstr> Cont..</vt:lpstr>
      <vt:lpstr>EVALUATING PERFORMANCE OF A MODEL</vt:lpstr>
      <vt:lpstr> Cont..</vt:lpstr>
      <vt:lpstr> Cont..</vt:lpstr>
      <vt:lpstr> Cont..</vt:lpstr>
      <vt:lpstr> Cont..</vt:lpstr>
      <vt:lpstr> Cont..</vt:lpstr>
      <vt:lpstr> Cont..</vt:lpstr>
      <vt:lpstr> Cont..</vt:lpstr>
      <vt:lpstr> Cont..</vt:lpstr>
      <vt:lpstr> Cont..</vt:lpstr>
      <vt:lpstr>F- measure</vt:lpstr>
      <vt:lpstr>ROC curves – Receiver operating characteristic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IMPROVING PERFORMANCE OF A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</dc:title>
  <dc:creator>AD</dc:creator>
  <cp:lastModifiedBy>AD</cp:lastModifiedBy>
  <cp:revision>209</cp:revision>
  <dcterms:created xsi:type="dcterms:W3CDTF">2019-09-11T14:43:30Z</dcterms:created>
  <dcterms:modified xsi:type="dcterms:W3CDTF">2019-09-29T13:33:26Z</dcterms:modified>
</cp:coreProperties>
</file>